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1" r:id="rId5"/>
    <p:sldId id="262" r:id="rId6"/>
    <p:sldId id="327" r:id="rId7"/>
    <p:sldId id="329" r:id="rId8"/>
    <p:sldId id="316" r:id="rId9"/>
    <p:sldId id="292" r:id="rId10"/>
    <p:sldId id="274" r:id="rId11"/>
    <p:sldId id="317" r:id="rId12"/>
    <p:sldId id="275" r:id="rId13"/>
    <p:sldId id="310" r:id="rId14"/>
    <p:sldId id="301" r:id="rId15"/>
    <p:sldId id="318" r:id="rId16"/>
    <p:sldId id="270" r:id="rId17"/>
    <p:sldId id="271" r:id="rId18"/>
    <p:sldId id="272"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slide" Target="slide6.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2022475" y="1882775"/>
            <a:ext cx="8146415" cy="3371215"/>
          </a:xfrm>
          <a:prstGeom prst="rect">
            <a:avLst/>
          </a:prstGeom>
          <a:ln w="57150">
            <a:solidFill>
              <a:srgbClr val="5B9BD5"/>
            </a:solidFill>
          </a:ln>
        </p:spPr>
      </p:pic>
      <p:sp>
        <p:nvSpPr>
          <p:cNvPr id="10" name="任意多边形 9"/>
          <p:cNvSpPr/>
          <p:nvPr/>
        </p:nvSpPr>
        <p:spPr>
          <a:xfrm>
            <a:off x="824076" y="143310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227156" y="1999521"/>
            <a:ext cx="1069145" cy="65421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955054" y="490070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85349" y="2564414"/>
            <a:ext cx="3818633" cy="706755"/>
          </a:xfrm>
          <a:prstGeom prst="rect">
            <a:avLst/>
          </a:prstGeom>
          <a:noFill/>
        </p:spPr>
        <p:txBody>
          <a:bodyPr wrap="square" rtlCol="0">
            <a:spAutoFit/>
            <a:scene3d>
              <a:camera prst="orthographicFront"/>
              <a:lightRig rig="threePt" dir="t"/>
            </a:scene3d>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Lesson 14</a:t>
            </a:r>
            <a:endParaRPr lang="zh-CN" sz="4000" dirty="0">
              <a:solidFill>
                <a:schemeClr val="accent1"/>
              </a:solidFill>
              <a:effectLst>
                <a:outerShdw blurRad="38100" dist="25400" dir="5400000" algn="ctr" rotWithShape="0">
                  <a:srgbClr val="6E747A">
                    <a:alpha val="43000"/>
                  </a:srgbClr>
                </a:outerShdw>
              </a:effectLst>
              <a:latin typeface="方正少儿_GBK" panose="02000000000000000000" charset="-122"/>
              <a:ea typeface="方正少儿_GBK" panose="02000000000000000000" charset="-122"/>
            </a:endParaRPr>
          </a:p>
        </p:txBody>
      </p:sp>
      <p:sp>
        <p:nvSpPr>
          <p:cNvPr id="16" name="文本框 15"/>
          <p:cNvSpPr txBox="1"/>
          <p:nvPr/>
        </p:nvSpPr>
        <p:spPr>
          <a:xfrm>
            <a:off x="1893570" y="3618230"/>
            <a:ext cx="8300720" cy="645160"/>
          </a:xfrm>
          <a:prstGeom prst="rect">
            <a:avLst/>
          </a:prstGeom>
          <a:noFill/>
        </p:spPr>
        <p:txBody>
          <a:bodyPr wrap="square" rtlCol="0">
            <a:spAutoFit/>
          </a:bodyPr>
          <a:p>
            <a:pPr algn="ctr"/>
            <a:r>
              <a:rPr lang="en-US" altLang="zh-CN" sz="36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micro:bit</a:t>
            </a:r>
            <a:r>
              <a:rPr lang="zh-CN" altLang="en-US" sz="36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a:t>
            </a:r>
            <a:r>
              <a:rPr lang="en-US" altLang="zh-CN" sz="36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basic lesson 14</a:t>
            </a:r>
            <a:r>
              <a:rPr lang="en-US" altLang="zh-CN" sz="36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“Stopwatch”</a:t>
            </a:r>
            <a:endParaRPr lang="en-US" altLang="zh-CN" sz="36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1" name="图片 10"/>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6073140" y="2135505"/>
            <a:ext cx="4389120" cy="2306955"/>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sz="2400" dirty="0">
                <a:solidFill>
                  <a:schemeClr val="accent5">
                    <a:lumMod val="75000"/>
                  </a:schemeClr>
                </a:solidFill>
                <a:ea typeface="微软雅黑 Light" panose="020B0502040204020203" charset="-122"/>
                <a:cs typeface="+mn-lt"/>
              </a:rPr>
              <a:t>This is a building block about the keys. You can choose different keys to indicate that when this button is pressed, this building block can be combined with the "if then" building block.</a:t>
            </a:r>
            <a:endParaRPr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507490" y="1614170"/>
            <a:ext cx="4120515" cy="3683635"/>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61417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79415" y="2272030"/>
            <a:ext cx="4415790" cy="1938020"/>
          </a:xfrm>
          <a:prstGeom prst="rect">
            <a:avLst/>
          </a:prstGeom>
          <a:noFill/>
        </p:spPr>
        <p:txBody>
          <a:bodyPr wrap="square" rtlCol="0">
            <a:spAutoFit/>
          </a:bodyPr>
          <a:p>
            <a:pPr algn="l"/>
            <a:r>
              <a:rPr lang="en-US" sz="2400" dirty="0">
                <a:solidFill>
                  <a:schemeClr val="accent5">
                    <a:lumMod val="75000"/>
                  </a:schemeClr>
                </a:solidFill>
                <a:ea typeface="微软雅黑 Light" panose="020B0502040204020203" charset="-122"/>
                <a:cs typeface="+mn-lt"/>
              </a:rPr>
              <a:t>      </a:t>
            </a:r>
            <a:r>
              <a:rPr altLang="zh-CN" sz="2400" dirty="0">
                <a:solidFill>
                  <a:schemeClr val="accent5">
                    <a:lumMod val="75000"/>
                  </a:schemeClr>
                </a:solidFill>
                <a:ea typeface="微软雅黑 Light" panose="020B0502040204020203" charset="-122"/>
                <a:cs typeface="+mn-lt"/>
              </a:rPr>
              <a:t>When there are many choices, you can click on the pinion above. Drag the "else if" on the left to the bottom of the "if" on the right, and click on the pinion again.</a:t>
            </a:r>
            <a:endParaRPr altLang="zh-CN"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497330" y="1827530"/>
            <a:ext cx="3295015" cy="294259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2014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标题 17"/>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9" name="任意多边形 18"/>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0" name="图片 19"/>
          <p:cNvPicPr>
            <a:picLocks noChangeAspect="1"/>
          </p:cNvPicPr>
          <p:nvPr/>
        </p:nvPicPr>
        <p:blipFill>
          <a:blip r:embed="rId3"/>
          <a:stretch>
            <a:fillRect/>
          </a:stretch>
        </p:blipFill>
        <p:spPr>
          <a:xfrm>
            <a:off x="1217930" y="1766570"/>
            <a:ext cx="3987165" cy="3629660"/>
          </a:xfrm>
          <a:prstGeom prst="rect">
            <a:avLst/>
          </a:prstGeom>
        </p:spPr>
      </p:pic>
      <p:sp>
        <p:nvSpPr>
          <p:cNvPr id="21" name="文本框 20"/>
          <p:cNvSpPr txBox="1"/>
          <p:nvPr/>
        </p:nvSpPr>
        <p:spPr>
          <a:xfrm>
            <a:off x="5553075" y="2463800"/>
            <a:ext cx="4848225" cy="460375"/>
          </a:xfrm>
          <a:prstGeom prst="rect">
            <a:avLst/>
          </a:prstGeom>
          <a:noFill/>
        </p:spPr>
        <p:txBody>
          <a:bodyPr wrap="square" rtlCol="0">
            <a:spAutoFit/>
          </a:bodyPr>
          <a:p>
            <a:pPr algn="l"/>
            <a:r>
              <a:rPr sz="2400" dirty="0">
                <a:solidFill>
                  <a:schemeClr val="accent5">
                    <a:lumMod val="75000"/>
                  </a:schemeClr>
                </a:solidFill>
                <a:ea typeface="宋体" panose="02010600030101010101" pitchFamily="2" charset="-122"/>
                <a:cs typeface="+mn-lt"/>
              </a:rPr>
              <a:t>Draws an image on the LED screen.</a:t>
            </a:r>
            <a:endParaRPr sz="2400" dirty="0">
              <a:solidFill>
                <a:schemeClr val="accent5">
                  <a:lumMod val="75000"/>
                </a:schemeClr>
              </a:solidFill>
              <a:ea typeface="宋体" panose="02010600030101010101" pitchFamily="2" charset="-122"/>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042035" y="1614170"/>
            <a:ext cx="9551035" cy="3629660"/>
          </a:xfrm>
          <a:prstGeom prst="rect">
            <a:avLst/>
          </a:prstGeom>
          <a:ln w="57150">
            <a:solidFill>
              <a:srgbClr val="5B9BD5"/>
            </a:solidFill>
          </a:ln>
        </p:spPr>
      </p:pic>
      <p:sp>
        <p:nvSpPr>
          <p:cNvPr id="29" name="任意多边形 28"/>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a:off x="317514" y="5177568"/>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9" name="文本框 8"/>
          <p:cNvSpPr txBox="1"/>
          <p:nvPr/>
        </p:nvSpPr>
        <p:spPr>
          <a:xfrm>
            <a:off x="5657850" y="2670810"/>
            <a:ext cx="4229735" cy="922020"/>
          </a:xfrm>
          <a:prstGeom prst="rect">
            <a:avLst/>
          </a:prstGeom>
          <a:noFill/>
        </p:spPr>
        <p:txBody>
          <a:bodyPr wrap="square" rtlCol="0">
            <a:spAutoFit/>
          </a:bodyPr>
          <a:p>
            <a:pPr algn="l"/>
            <a:r>
              <a:rPr lang="en-US" altLang="zh-CN" dirty="0">
                <a:solidFill>
                  <a:schemeClr val="accent5">
                    <a:lumMod val="75000"/>
                  </a:schemeClr>
                </a:solidFill>
              </a:rPr>
              <a:t>         </a:t>
            </a:r>
            <a:r>
              <a:rPr lang="zh-CN" dirty="0">
                <a:solidFill>
                  <a:schemeClr val="accent5">
                    <a:lumMod val="75000"/>
                  </a:schemeClr>
                </a:solidFill>
              </a:rPr>
              <a:t>This is a stepper motor block that allows you to choose the direction and speed of rotation.</a:t>
            </a:r>
            <a:endParaRPr lang="zh-CN" dirty="0">
              <a:solidFill>
                <a:schemeClr val="accent5">
                  <a:lumMod val="75000"/>
                </a:schemeClr>
              </a:solidFill>
            </a:endParaRPr>
          </a:p>
        </p:txBody>
      </p:sp>
      <p:pic>
        <p:nvPicPr>
          <p:cNvPr id="10" name="图片 9"/>
          <p:cNvPicPr>
            <a:picLocks noChangeAspect="1"/>
          </p:cNvPicPr>
          <p:nvPr/>
        </p:nvPicPr>
        <p:blipFill>
          <a:blip r:embed="rId3"/>
          <a:stretch>
            <a:fillRect/>
          </a:stretch>
        </p:blipFill>
        <p:spPr>
          <a:xfrm>
            <a:off x="1609090" y="1614170"/>
            <a:ext cx="3658870" cy="3563620"/>
          </a:xfrm>
          <a:prstGeom prst="rect">
            <a:avLst/>
          </a:prstGeom>
        </p:spPr>
      </p:pic>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317514" y="5177568"/>
            <a:ext cx="724486" cy="458769"/>
            <a:chOff x="560275" y="3433438"/>
            <a:chExt cx="1198188" cy="758734"/>
          </a:xfrm>
        </p:grpSpPr>
        <p:sp>
          <p:nvSpPr>
            <p:cNvPr id="15"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462905" y="2859405"/>
            <a:ext cx="5395595" cy="460375"/>
          </a:xfrm>
          <a:prstGeom prst="rect">
            <a:avLst/>
          </a:prstGeom>
          <a:noFill/>
        </p:spPr>
        <p:txBody>
          <a:bodyPr wrap="square" rtlCol="0">
            <a:spAutoFit/>
          </a:bodyPr>
          <a:p>
            <a:pPr algn="l"/>
            <a:r>
              <a:rPr lang="en-US" altLang="zh-CN" sz="2400" dirty="0">
                <a:solidFill>
                  <a:schemeClr val="accent5">
                    <a:lumMod val="75000"/>
                  </a:schemeClr>
                </a:solidFill>
                <a:ea typeface="微软雅黑 Light" panose="020B0502040204020203" charset="-122"/>
                <a:cs typeface="+mn-lt"/>
              </a:rPr>
              <a:t>Sets this variable be equal to the input.</a:t>
            </a:r>
            <a:endParaRPr lang="zh-CN" altLang="en-US" sz="2400" dirty="0">
              <a:solidFill>
                <a:schemeClr val="accent5">
                  <a:lumMod val="75000"/>
                </a:schemeClr>
              </a:solidFill>
              <a:ea typeface="微软雅黑 Light" panose="020B0502040204020203" charset="-122"/>
              <a:cs typeface="+mn-lt"/>
            </a:endParaRPr>
          </a:p>
        </p:txBody>
      </p:sp>
      <p:pic>
        <p:nvPicPr>
          <p:cNvPr id="19" name="图片 18"/>
          <p:cNvPicPr>
            <a:picLocks noChangeAspect="1"/>
          </p:cNvPicPr>
          <p:nvPr/>
        </p:nvPicPr>
        <p:blipFill>
          <a:blip r:embed="rId3"/>
          <a:stretch>
            <a:fillRect/>
          </a:stretch>
        </p:blipFill>
        <p:spPr>
          <a:xfrm>
            <a:off x="1868170" y="1744345"/>
            <a:ext cx="3321685" cy="3779520"/>
          </a:xfrm>
          <a:prstGeom prst="rect">
            <a:avLst/>
          </a:prstGeom>
        </p:spPr>
      </p:pic>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10" name="图片 9"/>
          <p:cNvPicPr>
            <a:picLocks noChangeAspect="1"/>
          </p:cNvPicPr>
          <p:nvPr/>
        </p:nvPicPr>
        <p:blipFill>
          <a:blip r:embed="rId2"/>
          <a:stretch>
            <a:fillRect/>
          </a:stretch>
        </p:blipFill>
        <p:spPr>
          <a:xfrm>
            <a:off x="1042035" y="1911350"/>
            <a:ext cx="9551035" cy="3629660"/>
          </a:xfrm>
          <a:prstGeom prst="rect">
            <a:avLst/>
          </a:prstGeom>
          <a:ln w="57150">
            <a:solidFill>
              <a:srgbClr val="5B9BD5"/>
            </a:solidFill>
          </a:ln>
        </p:spPr>
      </p:pic>
      <p:sp>
        <p:nvSpPr>
          <p:cNvPr id="11" name="任意多边形 10"/>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317514" y="5177568"/>
            <a:ext cx="724486" cy="458769"/>
            <a:chOff x="560275" y="3433438"/>
            <a:chExt cx="1198188" cy="758734"/>
          </a:xfrm>
        </p:grpSpPr>
        <p:sp>
          <p:nvSpPr>
            <p:cNvPr id="13"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Part4</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5736590" y="2821305"/>
            <a:ext cx="3860800" cy="1568450"/>
          </a:xfrm>
          <a:prstGeom prst="rect">
            <a:avLst/>
          </a:prstGeom>
          <a:noFill/>
        </p:spPr>
        <p:txBody>
          <a:bodyPr wrap="square" rtlCol="0">
            <a:spAutoFit/>
          </a:bodyPr>
          <a:p>
            <a:pPr algn="l"/>
            <a:r>
              <a:rPr lang="en-US" sz="2400" dirty="0">
                <a:solidFill>
                  <a:schemeClr val="accent5">
                    <a:lumMod val="75000"/>
                  </a:schemeClr>
                </a:solidFill>
                <a:ea typeface="宋体" panose="02010600030101010101" pitchFamily="2" charset="-122"/>
                <a:cs typeface="+mn-lt"/>
                <a:sym typeface="+mn-ea"/>
              </a:rPr>
              <a:t>           </a:t>
            </a:r>
            <a:r>
              <a:rPr sz="2400" dirty="0">
                <a:solidFill>
                  <a:schemeClr val="accent5">
                    <a:lumMod val="75000"/>
                  </a:schemeClr>
                </a:solidFill>
                <a:ea typeface="宋体" panose="02010600030101010101" pitchFamily="2" charset="-122"/>
                <a:cs typeface="+mn-lt"/>
                <a:sym typeface="+mn-ea"/>
              </a:rPr>
              <a:t>This is the complete building block for this course, let's download it to the micro:bit Game Handle.</a:t>
            </a:r>
            <a:endParaRPr lang="zh-CN" sz="24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22" name="图片 21"/>
          <p:cNvPicPr>
            <a:picLocks noChangeAspect="1"/>
          </p:cNvPicPr>
          <p:nvPr/>
        </p:nvPicPr>
        <p:blipFill>
          <a:blip r:embed="rId3"/>
          <a:stretch>
            <a:fillRect/>
          </a:stretch>
        </p:blipFill>
        <p:spPr>
          <a:xfrm>
            <a:off x="1930400" y="1978660"/>
            <a:ext cx="3296285" cy="3478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1250" y="1820545"/>
            <a:ext cx="9568815" cy="3636645"/>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Part5</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286635" y="1911350"/>
            <a:ext cx="7618095" cy="3599815"/>
          </a:xfrm>
          <a:prstGeom prst="rect">
            <a:avLst/>
          </a:prstGeom>
          <a:noFill/>
        </p:spPr>
        <p:txBody>
          <a:bodyPr wrap="square" rtlCol="0" anchor="t">
            <a:spAutoFit/>
          </a:bodyPr>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Do you learn the course today?</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If you learn to do it, give yourself a top quack.</a:t>
            </a:r>
            <a:endParaRPr lang="zh-CN" altLang="en-US" sz="2400" dirty="0">
              <a:solidFill>
                <a:schemeClr val="accent5">
                  <a:lumMod val="75000"/>
                </a:schemeClr>
              </a:solidFill>
              <a:latin typeface="方正少儿_GBK" panose="02000000000000000000" charset="-122"/>
              <a:ea typeface="方正少儿_GBK" panose="02000000000000000000" charset="-122"/>
              <a:sym typeface="+mn-ea"/>
            </a:endParaRPr>
          </a:p>
          <a:p>
            <a:pPr algn="l"/>
            <a:r>
              <a:rPr lang="zh-CN" altLang="en-US" sz="2400" dirty="0">
                <a:solidFill>
                  <a:schemeClr val="accent5">
                    <a:lumMod val="75000"/>
                  </a:schemeClr>
                </a:solidFill>
                <a:latin typeface="方正少儿_GBK" panose="02000000000000000000" charset="-122"/>
                <a:ea typeface="方正少儿_GBK" panose="02000000000000000000" charset="-122"/>
                <a:sym typeface="+mn-ea"/>
              </a:rPr>
              <a:t>Now give you a homework assignment.</a:t>
            </a:r>
            <a:endParaRPr lang="zh-CN" altLang="en-US" sz="2800" dirty="0">
              <a:solidFill>
                <a:schemeClr val="accent5">
                  <a:lumMod val="75000"/>
                </a:schemeClr>
              </a:solidFill>
              <a:latin typeface="方正少儿_GBK" panose="02000000000000000000" charset="-122"/>
              <a:ea typeface="方正少儿_GBK" panose="02000000000000000000" charset="-122"/>
              <a:sym typeface="+mn-ea"/>
            </a:endParaRPr>
          </a:p>
          <a:p>
            <a:pPr algn="l"/>
            <a:endParaRPr lang="zh-CN" altLang="en-US" sz="2800" dirty="0">
              <a:solidFill>
                <a:srgbClr val="FF0000"/>
              </a:solidFill>
              <a:latin typeface="方正少儿_GBK" panose="02000000000000000000" charset="-122"/>
              <a:ea typeface="方正少儿_GBK" panose="02000000000000000000" charset="-122"/>
              <a:sym typeface="+mn-ea"/>
            </a:endParaRPr>
          </a:p>
          <a:p>
            <a:pPr algn="l"/>
            <a:r>
              <a:rPr sz="2400" dirty="0">
                <a:solidFill>
                  <a:srgbClr val="FF0000"/>
                </a:solidFill>
                <a:ea typeface="宋体" panose="02010600030101010101" pitchFamily="2" charset="-122"/>
                <a:cs typeface="+mn-lt"/>
                <a:sym typeface="+mn-ea"/>
              </a:rPr>
              <a:t>Modify the program to rotate the stepper motor counterclockwise</a:t>
            </a:r>
            <a:endParaRPr sz="2400" dirty="0">
              <a:solidFill>
                <a:srgbClr val="FF0000"/>
              </a:solidFill>
              <a:ea typeface="宋体" panose="02010600030101010101" pitchFamily="2" charset="-122"/>
              <a:cs typeface="+mn-lt"/>
              <a:sym typeface="+mn-ea"/>
            </a:endParaRPr>
          </a:p>
          <a:p>
            <a:pPr algn="l"/>
            <a:endParaRPr lang="en-US" altLang="zh-CN" sz="2800" dirty="0"/>
          </a:p>
          <a:p>
            <a:pPr algn="l"/>
            <a:r>
              <a:rPr lang="zh-CN" altLang="en-US" sz="24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rPr>
              <a:t>Start your little brain. Try it.</a:t>
            </a:r>
            <a:endParaRPr lang="en-US" altLang="zh-CN" sz="2800" dirty="0">
              <a:solidFill>
                <a:schemeClr val="accent5">
                  <a:lumMod val="75000"/>
                </a:schemeClr>
              </a:solidFill>
              <a:effectLst>
                <a:outerShdw blurRad="38100" dist="19050" dir="2700000" algn="tl" rotWithShape="0">
                  <a:schemeClr val="dk1">
                    <a:alpha val="40000"/>
                  </a:schemeClr>
                </a:outerShdw>
              </a:effectLst>
              <a:latin typeface="方正少儿_GBK" panose="02000000000000000000" charset="-122"/>
              <a:ea typeface="方正少儿_GBK" panose="02000000000000000000" charset="-122"/>
              <a:sym typeface="+mn-ea"/>
            </a:endParaRPr>
          </a:p>
          <a:p>
            <a:pPr algn="l"/>
            <a:endParaRPr lang="en-US" altLang="zh-CN" sz="2800" dirty="0"/>
          </a:p>
        </p:txBody>
      </p:sp>
      <p:sp>
        <p:nvSpPr>
          <p:cNvPr id="16" name="标题 15"/>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7" name="任意多边形 1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grpSp>
        <p:nvGrpSpPr>
          <p:cNvPr id="5" name="组合 4"/>
          <p:cNvGrpSpPr/>
          <p:nvPr/>
        </p:nvGrpSpPr>
        <p:grpSpPr>
          <a:xfrm>
            <a:off x="317514" y="5177568"/>
            <a:ext cx="724486" cy="458769"/>
            <a:chOff x="560275" y="3433438"/>
            <a:chExt cx="1198188" cy="758734"/>
          </a:xfrm>
        </p:grpSpPr>
        <p:sp>
          <p:nvSpPr>
            <p:cNvPr id="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任意多边形 9"/>
          <p:cNvSpPr/>
          <p:nvPr/>
        </p:nvSpPr>
        <p:spPr>
          <a:xfrm>
            <a:off x="3429635" y="1655445"/>
            <a:ext cx="6214745" cy="354647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mtClean="0"/>
              <a:t> </a:t>
            </a:r>
            <a:endParaRPr lang="zh-CN" altLang="en-US" dirty="0"/>
          </a:p>
        </p:txBody>
      </p:sp>
      <p:sp>
        <p:nvSpPr>
          <p:cNvPr id="11" name="任意多边形 10"/>
          <p:cNvSpPr/>
          <p:nvPr/>
        </p:nvSpPr>
        <p:spPr>
          <a:xfrm>
            <a:off x="9067011" y="1756459"/>
            <a:ext cx="1451304" cy="888061"/>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03501" y="2122108"/>
            <a:ext cx="1379430" cy="368300"/>
          </a:xfrm>
          <a:prstGeom prst="rect">
            <a:avLst/>
          </a:prstGeom>
          <a:noFill/>
        </p:spPr>
        <p:txBody>
          <a:bodyPr wrap="square" rtlCol="0">
            <a:spAutoFit/>
          </a:bodyPr>
          <a:p>
            <a:pPr algn="ctr"/>
            <a:r>
              <a:rPr lang="en-US" altLang="zh-CN" dirty="0" smtClean="0">
                <a:solidFill>
                  <a:schemeClr val="accent5">
                    <a:lumMod val="75000"/>
                  </a:schemeClr>
                </a:solidFill>
                <a:latin typeface="方正少儿_GBK" panose="02000000000000000000" charset="-122"/>
                <a:ea typeface="方正少儿_GBK" panose="02000000000000000000" charset="-122"/>
              </a:rPr>
              <a:t>micro:bit</a:t>
            </a:r>
            <a:r>
              <a:rPr lang="zh-CN" altLang="en-US" dirty="0" smtClean="0">
                <a:solidFill>
                  <a:schemeClr val="accent5">
                    <a:lumMod val="75000"/>
                  </a:schemeClr>
                </a:solidFill>
                <a:latin typeface="方正喵呜体" panose="02010600010101010101" pitchFamily="2" charset="-122"/>
                <a:ea typeface="方正喵呜体" panose="02010600010101010101" pitchFamily="2" charset="-122"/>
              </a:rPr>
              <a:t>    </a:t>
            </a:r>
            <a:endParaRPr lang="zh-CN" altLang="en-US" dirty="0">
              <a:solidFill>
                <a:schemeClr val="accent5">
                  <a:lumMod val="75000"/>
                </a:schemeClr>
              </a:solidFill>
              <a:latin typeface="方正喵呜体" panose="02010600010101010101" pitchFamily="2" charset="-122"/>
              <a:ea typeface="方正喵呜体" panose="02010600010101010101" pitchFamily="2" charset="-122"/>
            </a:endParaRPr>
          </a:p>
        </p:txBody>
      </p:sp>
      <p:sp>
        <p:nvSpPr>
          <p:cNvPr id="13" name="任意多边形 12"/>
          <p:cNvSpPr/>
          <p:nvPr/>
        </p:nvSpPr>
        <p:spPr>
          <a:xfrm>
            <a:off x="378460" y="3372485"/>
            <a:ext cx="2078990" cy="127190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790116" y="3886256"/>
            <a:ext cx="1092835" cy="368300"/>
          </a:xfrm>
          <a:prstGeom prst="rect">
            <a:avLst/>
          </a:prstGeom>
          <a:noFill/>
        </p:spPr>
        <p:txBody>
          <a:bodyPr wrap="none" rtlCol="0">
            <a:spAutoFit/>
          </a:bodyPr>
          <a:p>
            <a:r>
              <a:rPr lang="en-US" altLang="zh-CN" dirty="0">
                <a:solidFill>
                  <a:schemeClr val="accent5">
                    <a:lumMod val="75000"/>
                  </a:schemeClr>
                </a:solidFill>
                <a:latin typeface="方正少儿_GBK" panose="02000000000000000000" charset="-122"/>
                <a:ea typeface="方正少儿_GBK" panose="02000000000000000000" charset="-122"/>
              </a:rPr>
              <a:t>Yahboom</a:t>
            </a:r>
            <a:endParaRPr lang="en-US" altLang="zh-CN" dirty="0">
              <a:solidFill>
                <a:schemeClr val="accent5">
                  <a:lumMod val="75000"/>
                </a:schemeClr>
              </a:solidFill>
              <a:latin typeface="方正少儿_GBK" panose="02000000000000000000" charset="-122"/>
              <a:ea typeface="方正少儿_GBK" panose="02000000000000000000" charset="-122"/>
            </a:endParaRPr>
          </a:p>
        </p:txBody>
      </p:sp>
      <p:sp>
        <p:nvSpPr>
          <p:cNvPr id="18" name="文本框 17"/>
          <p:cNvSpPr txBox="1"/>
          <p:nvPr/>
        </p:nvSpPr>
        <p:spPr>
          <a:xfrm>
            <a:off x="3992880" y="3686175"/>
            <a:ext cx="5233670" cy="768350"/>
          </a:xfrm>
          <a:prstGeom prst="rect">
            <a:avLst/>
          </a:prstGeom>
          <a:noFill/>
        </p:spPr>
        <p:txBody>
          <a:bodyPr wrap="square" rtlCol="0">
            <a:spAutoFit/>
          </a:bodyPr>
          <a:p>
            <a:pPr algn="l"/>
            <a:r>
              <a:rPr lang="zh-CN" altLang="en-US" sz="4400" dirty="0">
                <a:solidFill>
                  <a:schemeClr val="accent5">
                    <a:lumMod val="75000"/>
                  </a:schemeClr>
                </a:solidFill>
                <a:latin typeface="方正少儿_GBK" panose="02000000000000000000" charset="-122"/>
                <a:ea typeface="方正少儿_GBK" panose="02000000000000000000" charset="-122"/>
              </a:rPr>
              <a:t>Thanks for watching！</a:t>
            </a:r>
            <a:endParaRPr lang="zh-CN" altLang="en-US" sz="4400" dirty="0">
              <a:solidFill>
                <a:schemeClr val="accent5">
                  <a:lumMod val="75000"/>
                </a:schemeClr>
              </a:solidFill>
              <a:latin typeface="方正少儿_GBK" panose="02000000000000000000" charset="-122"/>
              <a:ea typeface="方正少儿_GBK"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6" name="图片 5"/>
          <p:cNvPicPr>
            <a:picLocks noChangeAspect="1"/>
          </p:cNvPicPr>
          <p:nvPr/>
        </p:nvPicPr>
        <p:blipFill>
          <a:blip r:embed="rId2"/>
          <a:stretch>
            <a:fillRect/>
          </a:stretch>
        </p:blipFill>
        <p:spPr>
          <a:xfrm>
            <a:off x="1590040" y="1925320"/>
            <a:ext cx="9011920" cy="3424555"/>
          </a:xfrm>
          <a:prstGeom prst="rect">
            <a:avLst/>
          </a:prstGeom>
          <a:ln w="57150">
            <a:solidFill>
              <a:srgbClr val="5B9BD5"/>
            </a:solidFill>
          </a:ln>
        </p:spPr>
      </p:pic>
      <p:sp>
        <p:nvSpPr>
          <p:cNvPr id="7" name="任意多边形 6"/>
          <p:cNvSpPr/>
          <p:nvPr/>
        </p:nvSpPr>
        <p:spPr>
          <a:xfrm>
            <a:off x="628015" y="1433195"/>
            <a:ext cx="822325" cy="558800"/>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725819" y="4891183"/>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文本框 20"/>
          <p:cNvSpPr txBox="1"/>
          <p:nvPr/>
        </p:nvSpPr>
        <p:spPr>
          <a:xfrm>
            <a:off x="9037955" y="3073400"/>
            <a:ext cx="943610" cy="368300"/>
          </a:xfrm>
          <a:prstGeom prst="rect">
            <a:avLst/>
          </a:prstGeom>
          <a:solidFill>
            <a:schemeClr val="accent5">
              <a:lumMod val="20000"/>
              <a:lumOff val="80000"/>
            </a:schemeClr>
          </a:solidFill>
        </p:spPr>
        <p:txBody>
          <a:bodyPr wrap="square" rtlCol="0">
            <a:spAutoFit/>
          </a:bodyPr>
          <a:p>
            <a:r>
              <a:rPr lang="en-US" altLang="zh-CN" dirty="0" smtClean="0">
                <a:latin typeface="Arial" panose="020B0604020202020204" pitchFamily="34" charset="0"/>
                <a:ea typeface="Arial" panose="020B0604020202020204" pitchFamily="34" charset="0"/>
              </a:rPr>
              <a:t>Part 5</a:t>
            </a:r>
            <a:endParaRPr lang="en-US" altLang="zh-CN" dirty="0" smtClean="0">
              <a:latin typeface="Arial" panose="020B0604020202020204" pitchFamily="34" charset="0"/>
              <a:ea typeface="Arial" panose="020B0604020202020204" pitchFamily="34" charset="0"/>
            </a:endParaRPr>
          </a:p>
        </p:txBody>
      </p:sp>
      <p:sp>
        <p:nvSpPr>
          <p:cNvPr id="22" name="文本框 21"/>
          <p:cNvSpPr txBox="1"/>
          <p:nvPr/>
        </p:nvSpPr>
        <p:spPr>
          <a:xfrm>
            <a:off x="9038027" y="3594209"/>
            <a:ext cx="1287780" cy="368300"/>
          </a:xfrm>
          <a:prstGeom prst="rect">
            <a:avLst/>
          </a:prstGeom>
          <a:noFill/>
        </p:spPr>
        <p:txBody>
          <a:bodyPr wrap="none" rtlCol="0">
            <a:spAutoFit/>
          </a:bodyPr>
          <a:p>
            <a:pPr algn="l"/>
            <a:r>
              <a:rPr lang="en-US" altLang="zh-CN" dirty="0">
                <a:solidFill>
                  <a:schemeClr val="accent5">
                    <a:lumMod val="75000"/>
                  </a:schemeClr>
                </a:solidFill>
                <a:latin typeface="Arial" panose="020B0604020202020204" pitchFamily="34" charset="0"/>
                <a:ea typeface="Arial" panose="020B0604020202020204" pitchFamily="34" charset="0"/>
                <a:sym typeface="+mn-ea"/>
                <a:hlinkClick r:id="rId3" action="ppaction://hlinksldjump"/>
              </a:rPr>
              <a:t>Have a try </a:t>
            </a:r>
            <a:endParaRPr lang="zh-CN" altLang="en-US" dirty="0">
              <a:solidFill>
                <a:schemeClr val="accent5">
                  <a:lumMod val="75000"/>
                </a:schemeClr>
              </a:solidFill>
              <a:latin typeface="黑体" panose="02010609060101010101" charset="-122"/>
              <a:ea typeface="黑体" panose="02010609060101010101" charset="-122"/>
            </a:endParaRPr>
          </a:p>
        </p:txBody>
      </p:sp>
      <p:sp>
        <p:nvSpPr>
          <p:cNvPr id="23" name="标题 22"/>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4" name="文本框 23"/>
          <p:cNvSpPr txBox="1"/>
          <p:nvPr/>
        </p:nvSpPr>
        <p:spPr>
          <a:xfrm>
            <a:off x="1761222" y="3594033"/>
            <a:ext cx="1681480" cy="368300"/>
          </a:xfrm>
          <a:prstGeom prst="rect">
            <a:avLst/>
          </a:prstGeom>
          <a:noFill/>
        </p:spPr>
        <p:txBody>
          <a:bodyPr wrap="none" rtlCol="0">
            <a:spAutoFit/>
          </a:bodyPr>
          <a:p>
            <a:pPr algn="l"/>
            <a:r>
              <a:rPr lang="zh-CN" altLang="en-US" dirty="0">
                <a:solidFill>
                  <a:srgbClr val="0070C0"/>
                </a:solidFill>
                <a:latin typeface="Arial" panose="020B0604020202020204" pitchFamily="34" charset="0"/>
                <a:ea typeface="Arial" panose="020B0604020202020204" pitchFamily="34" charset="0"/>
                <a:hlinkClick r:id="rId4" action="ppaction://hlinksldjump"/>
              </a:rPr>
              <a:t>Learning goals</a:t>
            </a:r>
            <a:endParaRPr lang="zh-CN" altLang="en-US" dirty="0">
              <a:solidFill>
                <a:srgbClr val="0070C0"/>
              </a:solidFill>
              <a:latin typeface="Arial" panose="020B0604020202020204" pitchFamily="34" charset="0"/>
              <a:ea typeface="Arial" panose="020B0604020202020204" pitchFamily="34" charset="0"/>
            </a:endParaRPr>
          </a:p>
        </p:txBody>
      </p:sp>
      <p:sp>
        <p:nvSpPr>
          <p:cNvPr id="25" name="文本框 24"/>
          <p:cNvSpPr txBox="1"/>
          <p:nvPr/>
        </p:nvSpPr>
        <p:spPr>
          <a:xfrm>
            <a:off x="3593581" y="3594033"/>
            <a:ext cx="13639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rPr>
              <a:t>Preparation</a:t>
            </a:r>
            <a:endParaRPr lang="zh-CN" altLang="en-US" dirty="0">
              <a:solidFill>
                <a:schemeClr val="accent5">
                  <a:lumMod val="75000"/>
                </a:schemeClr>
              </a:solidFill>
              <a:latin typeface="Arial" panose="020B0604020202020204" pitchFamily="34" charset="0"/>
              <a:ea typeface="Arial" panose="020B0604020202020204" pitchFamily="34" charset="0"/>
              <a:sym typeface="+mn-ea"/>
              <a:hlinkClick r:id="rId5" action="ppaction://hlinksldjump"/>
            </a:endParaRPr>
          </a:p>
        </p:txBody>
      </p:sp>
      <p:sp>
        <p:nvSpPr>
          <p:cNvPr id="28" name="文本框 27"/>
          <p:cNvSpPr txBox="1"/>
          <p:nvPr/>
        </p:nvSpPr>
        <p:spPr>
          <a:xfrm>
            <a:off x="5121759" y="3594033"/>
            <a:ext cx="19481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6" action="ppaction://hlinksldjump"/>
              </a:rPr>
              <a:t>Search for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34" name="文本框 33"/>
          <p:cNvSpPr txBox="1"/>
          <p:nvPr/>
        </p:nvSpPr>
        <p:spPr>
          <a:xfrm>
            <a:off x="7134297" y="3594209"/>
            <a:ext cx="1808480" cy="368300"/>
          </a:xfrm>
          <a:prstGeom prst="rect">
            <a:avLst/>
          </a:prstGeom>
          <a:noFill/>
        </p:spPr>
        <p:txBody>
          <a:bodyPr wrap="none" rtlCol="0">
            <a:spAutoFit/>
          </a:bodyPr>
          <a:p>
            <a:pPr algn="l"/>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Combin</a:t>
            </a:r>
            <a:r>
              <a:rPr lang="en-US" altLang="zh-CN" dirty="0">
                <a:solidFill>
                  <a:schemeClr val="accent5">
                    <a:lumMod val="75000"/>
                  </a:schemeClr>
                </a:solidFill>
                <a:latin typeface="Arial" panose="020B0604020202020204" pitchFamily="34" charset="0"/>
                <a:ea typeface="Arial" panose="020B0604020202020204" pitchFamily="34" charset="0"/>
                <a:hlinkClick r:id="rId7" action="ppaction://hlinksldjump"/>
              </a:rPr>
              <a:t>e</a:t>
            </a:r>
            <a:r>
              <a:rPr lang="zh-CN" altLang="en-US" dirty="0">
                <a:solidFill>
                  <a:schemeClr val="accent5">
                    <a:lumMod val="75000"/>
                  </a:schemeClr>
                </a:solidFill>
                <a:latin typeface="Arial" panose="020B0604020202020204" pitchFamily="34" charset="0"/>
                <a:ea typeface="Arial" panose="020B0604020202020204" pitchFamily="34" charset="0"/>
                <a:hlinkClick r:id="rId7" action="ppaction://hlinksldjump"/>
              </a:rPr>
              <a:t> blocks</a:t>
            </a:r>
            <a:endParaRPr lang="zh-CN" altLang="en-US" dirty="0">
              <a:solidFill>
                <a:schemeClr val="accent5">
                  <a:lumMod val="75000"/>
                </a:schemeClr>
              </a:solidFill>
              <a:latin typeface="Arial" panose="020B0604020202020204" pitchFamily="34" charset="0"/>
              <a:ea typeface="Arial" panose="020B0604020202020204" pitchFamily="34" charset="0"/>
            </a:endParaRPr>
          </a:p>
        </p:txBody>
      </p:sp>
      <p:sp>
        <p:nvSpPr>
          <p:cNvPr id="27" name="文本框 26"/>
          <p:cNvSpPr txBox="1"/>
          <p:nvPr/>
        </p:nvSpPr>
        <p:spPr>
          <a:xfrm>
            <a:off x="7326351" y="3073322"/>
            <a:ext cx="781050"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4</a:t>
            </a:r>
            <a:endParaRPr lang="zh-CN" altLang="en-US" dirty="0">
              <a:latin typeface="Arial" panose="020B0604020202020204" pitchFamily="34" charset="0"/>
              <a:ea typeface="Arial" panose="020B0604020202020204" pitchFamily="34" charset="0"/>
            </a:endParaRPr>
          </a:p>
        </p:txBody>
      </p:sp>
      <p:sp>
        <p:nvSpPr>
          <p:cNvPr id="30" name="文本框 29"/>
          <p:cNvSpPr txBox="1"/>
          <p:nvPr/>
        </p:nvSpPr>
        <p:spPr>
          <a:xfrm>
            <a:off x="2241174" y="3073146"/>
            <a:ext cx="7219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Part1</a:t>
            </a:r>
            <a:endParaRPr lang="en-US" altLang="zh-CN" dirty="0" smtClean="0">
              <a:latin typeface="Arial" panose="020B0604020202020204" pitchFamily="34" charset="0"/>
              <a:ea typeface="Arial" panose="020B0604020202020204" pitchFamily="34" charset="0"/>
            </a:endParaRPr>
          </a:p>
        </p:txBody>
      </p:sp>
      <p:sp>
        <p:nvSpPr>
          <p:cNvPr id="31" name="文本框 30"/>
          <p:cNvSpPr txBox="1"/>
          <p:nvPr/>
        </p:nvSpPr>
        <p:spPr>
          <a:xfrm>
            <a:off x="3813619" y="3073146"/>
            <a:ext cx="78295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 2</a:t>
            </a:r>
            <a:endParaRPr lang="zh-CN" altLang="en-US" dirty="0">
              <a:latin typeface="Arial" panose="020B0604020202020204" pitchFamily="34" charset="0"/>
              <a:ea typeface="Arial" panose="020B0604020202020204" pitchFamily="34" charset="0"/>
            </a:endParaRPr>
          </a:p>
        </p:txBody>
      </p:sp>
      <p:sp>
        <p:nvSpPr>
          <p:cNvPr id="32" name="文本框 31"/>
          <p:cNvSpPr txBox="1"/>
          <p:nvPr/>
        </p:nvSpPr>
        <p:spPr>
          <a:xfrm>
            <a:off x="5517692" y="3073146"/>
            <a:ext cx="709295" cy="368300"/>
          </a:xfrm>
          <a:prstGeom prst="rect">
            <a:avLst/>
          </a:prstGeom>
          <a:solidFill>
            <a:schemeClr val="accent5">
              <a:lumMod val="20000"/>
              <a:lumOff val="80000"/>
            </a:schemeClr>
          </a:solidFill>
        </p:spPr>
        <p:txBody>
          <a:bodyPr wrap="none" rtlCol="0">
            <a:spAutoFit/>
          </a:bodyPr>
          <a:p>
            <a:r>
              <a:rPr lang="en-US" altLang="zh-CN" dirty="0" smtClean="0">
                <a:latin typeface="Arial" panose="020B0604020202020204" pitchFamily="34" charset="0"/>
                <a:ea typeface="Arial" panose="020B0604020202020204" pitchFamily="34" charset="0"/>
              </a:rPr>
              <a:t>Part3</a:t>
            </a:r>
            <a:endParaRPr lang="zh-CN" altLang="en-US" dirty="0">
              <a:latin typeface="Arial" panose="020B0604020202020204" pitchFamily="34" charset="0"/>
              <a:ea typeface="Arial" panose="020B0604020202020204" pitchFamily="34" charset="0"/>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4" name="图片 3"/>
          <p:cNvPicPr>
            <a:picLocks noChangeAspect="1"/>
          </p:cNvPicPr>
          <p:nvPr/>
        </p:nvPicPr>
        <p:blipFill>
          <a:blip r:embed="rId2"/>
          <a:stretch>
            <a:fillRect/>
          </a:stretch>
        </p:blipFill>
        <p:spPr>
          <a:xfrm>
            <a:off x="1197610" y="1810385"/>
            <a:ext cx="9551035" cy="3629660"/>
          </a:xfrm>
          <a:prstGeom prst="rect">
            <a:avLst/>
          </a:prstGeom>
          <a:ln w="57150">
            <a:solidFill>
              <a:srgbClr val="5B9BD5"/>
            </a:solidFill>
          </a:ln>
        </p:spPr>
      </p:pic>
      <p:sp>
        <p:nvSpPr>
          <p:cNvPr id="29" name="任意多边形 28"/>
          <p:cNvSpPr/>
          <p:nvPr/>
        </p:nvSpPr>
        <p:spPr>
          <a:xfrm>
            <a:off x="567055" y="1271905"/>
            <a:ext cx="1151890" cy="77025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nvGrpSpPr>
        <p:grpSpPr>
          <a:xfrm rot="0">
            <a:off x="367044" y="5160423"/>
            <a:ext cx="724486" cy="458769"/>
            <a:chOff x="560275" y="3433438"/>
            <a:chExt cx="1198188" cy="758734"/>
          </a:xfrm>
        </p:grpSpPr>
        <p:sp>
          <p:nvSpPr>
            <p:cNvPr id="3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flipH="1">
            <a:off x="567055" y="1520190"/>
            <a:ext cx="147891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Part1</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3" name="文本框 22"/>
          <p:cNvSpPr txBox="1"/>
          <p:nvPr/>
        </p:nvSpPr>
        <p:spPr>
          <a:xfrm>
            <a:off x="1837055" y="3502025"/>
            <a:ext cx="8253095" cy="1938020"/>
          </a:xfrm>
          <a:prstGeom prst="rect">
            <a:avLst/>
          </a:prstGeom>
          <a:noFill/>
        </p:spPr>
        <p:txBody>
          <a:bodyPr wrap="square" rtlCol="0" anchor="t">
            <a:spAutoFit/>
          </a:bodyPr>
          <a:p>
            <a:r>
              <a:rPr lang="en-US" sz="2400">
                <a:solidFill>
                  <a:schemeClr val="accent1"/>
                </a:solidFill>
                <a:effectLst>
                  <a:outerShdw blurRad="38100" dist="25400" dir="5400000" algn="ctr" rotWithShape="0">
                    <a:srgbClr val="6E747A">
                      <a:alpha val="43000"/>
                    </a:srgbClr>
                  </a:outerShdw>
                </a:effectLst>
              </a:rPr>
              <a:t>           </a:t>
            </a:r>
            <a:r>
              <a:rPr sz="2400">
                <a:solidFill>
                  <a:schemeClr val="accent1"/>
                </a:solidFill>
                <a:effectLst>
                  <a:outerShdw blurRad="38100" dist="25400" dir="5400000" algn="ctr" rotWithShape="0">
                    <a:srgbClr val="6E747A">
                      <a:alpha val="43000"/>
                    </a:srgbClr>
                  </a:outerShdw>
                </a:effectLst>
              </a:rPr>
              <a:t>In this experiment, a stepping motor is added, and the stepping motor rotates clockwise to form a stopwatch, and a clock graphic is displayed on the LED screen. After pressing the red button, the stopwatch starts to rotate, and when the green button is pressed, it stops rotating.</a:t>
            </a:r>
            <a:endParaRPr sz="2400">
              <a:solidFill>
                <a:schemeClr val="accent1"/>
              </a:solidFill>
              <a:effectLst>
                <a:outerShdw blurRad="38100" dist="25400" dir="5400000" algn="ctr" rotWithShape="0">
                  <a:srgbClr val="6E747A">
                    <a:alpha val="43000"/>
                  </a:srgbClr>
                </a:outerShdw>
              </a:effectLst>
            </a:endParaRPr>
          </a:p>
        </p:txBody>
      </p:sp>
      <p:pic>
        <p:nvPicPr>
          <p:cNvPr id="9" name="图片 8"/>
          <p:cNvPicPr>
            <a:picLocks noChangeAspect="1"/>
          </p:cNvPicPr>
          <p:nvPr/>
        </p:nvPicPr>
        <p:blipFill>
          <a:blip r:embed="rId3"/>
          <a:stretch>
            <a:fillRect/>
          </a:stretch>
        </p:blipFill>
        <p:spPr>
          <a:xfrm>
            <a:off x="3723005" y="1810385"/>
            <a:ext cx="2034540" cy="1602740"/>
          </a:xfrm>
          <a:prstGeom prst="rect">
            <a:avLst/>
          </a:prstGeom>
        </p:spPr>
      </p:pic>
      <p:pic>
        <p:nvPicPr>
          <p:cNvPr id="10" name="图片 9"/>
          <p:cNvPicPr>
            <a:picLocks noChangeAspect="1"/>
          </p:cNvPicPr>
          <p:nvPr/>
        </p:nvPicPr>
        <p:blipFill>
          <a:blip r:embed="rId4"/>
          <a:stretch>
            <a:fillRect/>
          </a:stretch>
        </p:blipFill>
        <p:spPr>
          <a:xfrm>
            <a:off x="5911850" y="1810385"/>
            <a:ext cx="2136775" cy="1602740"/>
          </a:xfrm>
          <a:prstGeom prst="rect">
            <a:avLst/>
          </a:prstGeom>
        </p:spPr>
      </p:pic>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pic>
        <p:nvPicPr>
          <p:cNvPr id="9" name="图片 8"/>
          <p:cNvPicPr>
            <a:picLocks noChangeAspect="1"/>
          </p:cNvPicPr>
          <p:nvPr/>
        </p:nvPicPr>
        <p:blipFill>
          <a:blip r:embed="rId2"/>
          <a:stretch>
            <a:fillRect/>
          </a:stretch>
        </p:blipFill>
        <p:spPr>
          <a:xfrm>
            <a:off x="1119505" y="1827530"/>
            <a:ext cx="9551035" cy="3629660"/>
          </a:xfrm>
          <a:prstGeom prst="rect">
            <a:avLst/>
          </a:prstGeom>
          <a:ln w="57150">
            <a:solidFill>
              <a:srgbClr val="5B9BD5"/>
            </a:solidFill>
          </a:ln>
        </p:spPr>
      </p:pic>
      <p:sp>
        <p:nvSpPr>
          <p:cNvPr id="10" name="任意多边形 9"/>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317514" y="5177568"/>
            <a:ext cx="724486" cy="458769"/>
            <a:chOff x="560275" y="3433438"/>
            <a:chExt cx="1198188" cy="758734"/>
          </a:xfrm>
        </p:grpSpPr>
        <p:sp>
          <p:nvSpPr>
            <p:cNvPr id="12"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5" name="文本框 14"/>
          <p:cNvSpPr txBox="1"/>
          <p:nvPr/>
        </p:nvSpPr>
        <p:spPr>
          <a:xfrm>
            <a:off x="2001252" y="2155123"/>
            <a:ext cx="2316480" cy="583565"/>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Hardware</a:t>
            </a:r>
            <a:r>
              <a:rPr lang="zh-CN" altLang="en-US" sz="2400" dirty="0">
                <a:solidFill>
                  <a:schemeClr val="accent5">
                    <a:lumMod val="75000"/>
                  </a:schemeClr>
                </a:solidFill>
                <a:latin typeface="方正少儿_GBK" panose="02000000000000000000" charset="-122"/>
                <a:ea typeface="方正少儿_GBK" panose="02000000000000000000" charset="-122"/>
              </a:rPr>
              <a:t>：</a:t>
            </a:r>
            <a:endParaRPr lang="zh-CN" altLang="en-US" sz="2400" dirty="0">
              <a:solidFill>
                <a:schemeClr val="accent5">
                  <a:lumMod val="75000"/>
                </a:schemeClr>
              </a:solidFill>
              <a:latin typeface="方正少儿_GBK" panose="02000000000000000000" charset="-122"/>
              <a:ea typeface="方正少儿_GBK" panose="02000000000000000000" charset="-122"/>
            </a:endParaRPr>
          </a:p>
        </p:txBody>
      </p:sp>
      <p:sp>
        <p:nvSpPr>
          <p:cNvPr id="16" name="文本框 15"/>
          <p:cNvSpPr txBox="1"/>
          <p:nvPr/>
        </p:nvSpPr>
        <p:spPr>
          <a:xfrm>
            <a:off x="3802380" y="2922905"/>
            <a:ext cx="5583555" cy="1568450"/>
          </a:xfrm>
          <a:prstGeom prst="rect">
            <a:avLst/>
          </a:prstGeom>
          <a:noFill/>
        </p:spPr>
        <p:txBody>
          <a:bodyPr wrap="square" rtlCol="0">
            <a:spAutoFit/>
          </a:bodyPr>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 </a:t>
            </a:r>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1 X micro:bit Game Handle</a:t>
            </a:r>
            <a:endPar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a:p>
            <a:r>
              <a:rPr lang="en-US" altLang="zh-CN" sz="3200">
                <a:solidFill>
                  <a:srgbClr val="0070C0"/>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sym typeface="+mn-ea"/>
              </a:rPr>
              <a:t>● 1 X Micro USB Cable</a:t>
            </a:r>
            <a:endParaRPr lang="en-US" altLang="zh-CN" sz="3200" dirty="0">
              <a:solidFill>
                <a:schemeClr val="accent5">
                  <a:lumMod val="75000"/>
                </a:schemeClr>
              </a:solidFill>
              <a:latin typeface="宋体" panose="02010600030101010101" pitchFamily="2" charset="-122"/>
              <a:ea typeface="宋体" panose="02010600030101010101" pitchFamily="2" charset="-122"/>
              <a:cs typeface="宋体" panose="02010600030101010101" pitchFamily="2" charset="-122"/>
            </a:endParaRPr>
          </a:p>
          <a:p>
            <a:endParaRPr lang="zh-CN" altLang="en-US" sz="3200" dirty="0">
              <a:solidFill>
                <a:schemeClr val="accent5">
                  <a:lumMod val="75000"/>
                </a:schemeClr>
              </a:solidFill>
              <a:latin typeface="宋体" panose="02010600030101010101" pitchFamily="2" charset="-122"/>
              <a:ea typeface="宋体" panose="02010600030101010101" pitchFamily="2" charset="-122"/>
            </a:endParaRPr>
          </a:p>
        </p:txBody>
      </p:sp>
      <p:sp>
        <p:nvSpPr>
          <p:cNvPr id="17" name="标题 16"/>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8" name="任意多边形 1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97610" y="1827530"/>
            <a:ext cx="9551035" cy="3629660"/>
          </a:xfrm>
          <a:prstGeom prst="rect">
            <a:avLst/>
          </a:prstGeom>
          <a:ln w="57150">
            <a:solidFill>
              <a:srgbClr val="5B9BD5"/>
            </a:solidFill>
          </a:ln>
        </p:spPr>
      </p:pic>
      <p:sp>
        <p:nvSpPr>
          <p:cNvPr id="12" name="任意多边形 11"/>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a:off x="317514" y="5177568"/>
            <a:ext cx="724486" cy="458769"/>
            <a:chOff x="560275" y="3433438"/>
            <a:chExt cx="1198188" cy="758734"/>
          </a:xfrm>
        </p:grpSpPr>
        <p:sp>
          <p:nvSpPr>
            <p:cNvPr id="14"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Part2</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7" name="文本框 16"/>
          <p:cNvSpPr txBox="1"/>
          <p:nvPr/>
        </p:nvSpPr>
        <p:spPr>
          <a:xfrm>
            <a:off x="1280160" y="2263140"/>
            <a:ext cx="9468485" cy="2971165"/>
          </a:xfrm>
          <a:prstGeom prst="rect">
            <a:avLst/>
          </a:prstGeom>
          <a:noFill/>
        </p:spPr>
        <p:txBody>
          <a:bodyPr wrap="square" rtlCol="0">
            <a:spAutoFit/>
          </a:bodyPr>
          <a:p>
            <a:pPr algn="l"/>
            <a:r>
              <a:rPr lang="en-US" altLang="zh-CN" sz="3200" baseline="-25000" dirty="0">
                <a:solidFill>
                  <a:srgbClr val="FF0000"/>
                </a:solidFill>
                <a:ea typeface="宋体" panose="02010600030101010101" pitchFamily="2" charset="-122"/>
                <a:cs typeface="+mn-lt"/>
              </a:rPr>
              <a:t>1.Online:</a:t>
            </a:r>
            <a:r>
              <a:rPr lang="en-US" altLang="zh-CN" sz="3200" baseline="-25000" dirty="0">
                <a:solidFill>
                  <a:srgbClr val="FF0000"/>
                </a:solidFill>
                <a:ea typeface="宋体" panose="02010600030101010101" pitchFamily="2" charset="-122"/>
                <a:cs typeface="+mn-lt"/>
                <a:sym typeface="+mn-ea"/>
              </a:rPr>
              <a:t> </a:t>
            </a:r>
            <a:r>
              <a:rPr sz="3200" baseline="-25000" dirty="0">
                <a:ea typeface="宋体" panose="02010600030101010101" pitchFamily="2" charset="-122"/>
                <a:sym typeface="+mn-ea"/>
              </a:rPr>
              <a:t>Connect Micro:bit to the computer via USB cable</a:t>
            </a:r>
            <a:r>
              <a:rPr sz="3200" baseline="-25000" dirty="0">
                <a:ea typeface="宋体" panose="02010600030101010101" pitchFamily="2" charset="-122"/>
              </a:rPr>
              <a:t>, and the computer will pop up a U disk and click the URL in the U disk to enter the programming interface.</a:t>
            </a:r>
            <a:r>
              <a:rPr sz="3200" baseline="-25000" dirty="0">
                <a:ea typeface="宋体" panose="02010600030101010101" pitchFamily="2" charset="-122"/>
                <a:sym typeface="+mn-ea"/>
              </a:rPr>
              <a:t>Enter this URL </a:t>
            </a:r>
            <a:r>
              <a:rPr sz="3200" baseline="-25000" dirty="0">
                <a:solidFill>
                  <a:srgbClr val="FF0000"/>
                </a:solidFill>
                <a:ea typeface="宋体" panose="02010600030101010101" pitchFamily="2" charset="-122"/>
                <a:sym typeface="+mn-ea"/>
              </a:rPr>
              <a:t>https://github.com/lzty634158/GHBit</a:t>
            </a:r>
            <a:r>
              <a:rPr sz="3200" baseline="-25000" dirty="0">
                <a:ea typeface="宋体" panose="02010600030101010101" pitchFamily="2" charset="-122"/>
                <a:sym typeface="+mn-ea"/>
              </a:rPr>
              <a:t> to get the package named GHBit</a:t>
            </a:r>
            <a:r>
              <a:rPr lang="en-US" sz="3200" baseline="-25000" dirty="0">
                <a:ea typeface="宋体" panose="02010600030101010101" pitchFamily="2" charset="-122"/>
                <a:sym typeface="+mn-ea"/>
              </a:rPr>
              <a:t>.</a:t>
            </a:r>
            <a:endParaRPr lang="en-US" sz="3200" baseline="-25000" dirty="0">
              <a:ea typeface="宋体" panose="02010600030101010101" pitchFamily="2" charset="-122"/>
            </a:endParaRPr>
          </a:p>
          <a:p>
            <a:pPr algn="l"/>
            <a:endParaRPr lang="zh-CN" altLang="en-US" sz="3200" baseline="-25000" dirty="0">
              <a:solidFill>
                <a:schemeClr val="tx1"/>
              </a:solidFill>
              <a:latin typeface="宋体" panose="02010600030101010101" pitchFamily="2" charset="-122"/>
              <a:ea typeface="宋体" panose="02010600030101010101" pitchFamily="2" charset="-122"/>
            </a:endParaRPr>
          </a:p>
          <a:p>
            <a:r>
              <a:rPr lang="en-US" altLang="zh-CN" sz="3200" baseline="-25000" dirty="0">
                <a:solidFill>
                  <a:srgbClr val="FF0000"/>
                </a:solidFill>
                <a:ea typeface="宋体" panose="02010600030101010101" pitchFamily="2" charset="-122"/>
                <a:cs typeface="+mn-lt"/>
              </a:rPr>
              <a:t>2.offline：</a:t>
            </a:r>
            <a:r>
              <a:rPr lang="en-US" altLang="zh-CN" sz="3200" baseline="-25000" dirty="0">
                <a:solidFill>
                  <a:schemeClr val="tx1"/>
                </a:solidFill>
                <a:ea typeface="宋体" panose="02010600030101010101" pitchFamily="2" charset="-122"/>
                <a:cs typeface="+mn-lt"/>
              </a:rPr>
              <a:t>Open micro:bit offline programming software and add GHBit package.Click on "Advanced" and select "Add Package".</a:t>
            </a:r>
            <a:r>
              <a:rPr sz="3200" baseline="-25000" dirty="0">
                <a:ea typeface="宋体" panose="02010600030101010101" pitchFamily="2" charset="-122"/>
              </a:rPr>
              <a:t>Enter this URL </a:t>
            </a:r>
            <a:r>
              <a:rPr sz="3200" baseline="-25000" dirty="0">
                <a:solidFill>
                  <a:srgbClr val="FF0000"/>
                </a:solidFill>
                <a:ea typeface="宋体" panose="02010600030101010101" pitchFamily="2" charset="-122"/>
              </a:rPr>
              <a:t>https://github.com/lzty634158/GHBit</a:t>
            </a:r>
            <a:r>
              <a:rPr sz="3200" baseline="-25000" dirty="0">
                <a:ea typeface="宋体" panose="02010600030101010101" pitchFamily="2" charset="-122"/>
              </a:rPr>
              <a:t> to get the package named GHBit</a:t>
            </a:r>
            <a:r>
              <a:rPr lang="en-US" sz="3200" baseline="-25000" dirty="0">
                <a:ea typeface="宋体" panose="02010600030101010101" pitchFamily="2" charset="-122"/>
              </a:rPr>
              <a:t>.</a:t>
            </a:r>
            <a:endParaRPr lang="en-US" sz="3200" baseline="-25000" dirty="0">
              <a:ea typeface="宋体" panose="02010600030101010101" pitchFamily="2" charset="-122"/>
            </a:endParaRPr>
          </a:p>
          <a:p>
            <a:endParaRPr lang="en-US" sz="3200" baseline="-25000" dirty="0">
              <a:ea typeface="宋体" panose="02010600030101010101" pitchFamily="2" charset="-122"/>
            </a:endParaRPr>
          </a:p>
          <a:p>
            <a:r>
              <a:rPr lang="en-US" altLang="zh-CN" sz="3200" baseline="-25000" dirty="0">
                <a:ea typeface="宋体" panose="02010600030101010101" pitchFamily="2" charset="-122"/>
                <a:cs typeface="+mn-lt"/>
                <a:sym typeface="+mn-ea"/>
              </a:rPr>
              <a:t>Note: If you already have a GHBit package, you don't need to add it repeatedly.</a:t>
            </a:r>
            <a:endParaRPr lang="en-US" altLang="zh-CN" sz="3200" baseline="-25000" dirty="0">
              <a:ea typeface="宋体" panose="02010600030101010101" pitchFamily="2" charset="-122"/>
              <a:cs typeface="+mn-lt"/>
            </a:endParaRPr>
          </a:p>
        </p:txBody>
      </p:sp>
      <p:sp>
        <p:nvSpPr>
          <p:cNvPr id="18" name="文本框 17"/>
          <p:cNvSpPr txBox="1"/>
          <p:nvPr/>
        </p:nvSpPr>
        <p:spPr>
          <a:xfrm>
            <a:off x="3765550" y="1305560"/>
            <a:ext cx="4660900" cy="521970"/>
          </a:xfrm>
          <a:prstGeom prst="rect">
            <a:avLst/>
          </a:prstGeom>
          <a:noFill/>
        </p:spPr>
        <p:txBody>
          <a:bodyPr wrap="square" rtlCol="0">
            <a:spAutoFit/>
          </a:bodyPr>
          <a:p>
            <a:r>
              <a:rPr lang="en-US" altLang="zh-CN" sz="2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rPr>
              <a:t>Two programming methods</a:t>
            </a:r>
            <a:endParaRPr lang="en-US" altLang="zh-CN" sz="2800" b="1">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endParaRPr>
          </a:p>
        </p:txBody>
      </p:sp>
      <p:sp>
        <p:nvSpPr>
          <p:cNvPr id="19" name="标题 18"/>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0" name="任意多边形 19"/>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17514" y="5177568"/>
            <a:ext cx="724486" cy="458769"/>
            <a:chOff x="560275" y="3433438"/>
            <a:chExt cx="1198188" cy="758734"/>
          </a:xfrm>
        </p:grpSpPr>
        <p:sp>
          <p:nvSpPr>
            <p:cNvPr id="9"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4" name="文本框 13"/>
          <p:cNvSpPr txBox="1"/>
          <p:nvPr/>
        </p:nvSpPr>
        <p:spPr>
          <a:xfrm>
            <a:off x="3820160" y="1369695"/>
            <a:ext cx="4253230" cy="583565"/>
          </a:xfrm>
          <a:prstGeom prst="rect">
            <a:avLst/>
          </a:prstGeom>
          <a:noFill/>
        </p:spPr>
        <p:txBody>
          <a:bodyPr wrap="square" rtlCol="0">
            <a:spAutoFit/>
          </a:bodyPr>
          <a:p>
            <a:r>
              <a:rPr lang="zh-CN" altLang="en-US" sz="3200" b="1">
                <a:solidFill>
                  <a:schemeClr val="bg1"/>
                </a:solidFill>
                <a:cs typeface="+mn-lt"/>
              </a:rPr>
              <a:t>Programming interface</a:t>
            </a:r>
            <a:endParaRPr lang="zh-CN" altLang="en-US" sz="3200" b="1">
              <a:solidFill>
                <a:schemeClr val="bg1"/>
              </a:solidFill>
              <a:cs typeface="+mn-lt"/>
            </a:endParaRPr>
          </a:p>
        </p:txBody>
      </p:sp>
      <p:sp>
        <p:nvSpPr>
          <p:cNvPr id="15" name="标题 14"/>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16" name="任意多边形 15"/>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a:blip r:embed="rId2"/>
          <a:stretch>
            <a:fillRect/>
          </a:stretch>
        </p:blipFill>
        <p:spPr>
          <a:xfrm>
            <a:off x="2313940" y="1953260"/>
            <a:ext cx="6880860" cy="37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2" name="图片 11"/>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14" name="任意多边形 13"/>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317514" y="5177568"/>
            <a:ext cx="724486" cy="458769"/>
            <a:chOff x="560275" y="3433438"/>
            <a:chExt cx="1198188" cy="758734"/>
          </a:xfrm>
        </p:grpSpPr>
        <p:sp>
          <p:nvSpPr>
            <p:cNvPr id="16"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文本框 17"/>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19" name="文本框 18"/>
          <p:cNvSpPr txBox="1"/>
          <p:nvPr/>
        </p:nvSpPr>
        <p:spPr>
          <a:xfrm>
            <a:off x="5730240" y="1815465"/>
            <a:ext cx="4071620" cy="583565"/>
          </a:xfrm>
          <a:prstGeom prst="rect">
            <a:avLst/>
          </a:prstGeom>
          <a:noFill/>
        </p:spPr>
        <p:txBody>
          <a:bodyPr wrap="square" rtlCol="0">
            <a:spAutoFit/>
          </a:bodyPr>
          <a:p>
            <a:r>
              <a:rPr lang="zh-CN" altLang="en-US" sz="3200" b="1">
                <a:solidFill>
                  <a:schemeClr val="accent1">
                    <a:lumMod val="75000"/>
                  </a:schemeClr>
                </a:solidFill>
                <a:cs typeface="+mn-lt"/>
              </a:rPr>
              <a:t>Start programming</a:t>
            </a:r>
            <a:endParaRPr lang="zh-CN" altLang="en-US" sz="3200" b="1">
              <a:solidFill>
                <a:schemeClr val="accent1">
                  <a:lumMod val="75000"/>
                </a:schemeClr>
              </a:solidFill>
              <a:cs typeface="+mn-lt"/>
            </a:endParaRPr>
          </a:p>
        </p:txBody>
      </p:sp>
      <p:sp>
        <p:nvSpPr>
          <p:cNvPr id="20" name="标题 19"/>
          <p:cNvSpPr>
            <a:spLocks noGrp="1"/>
          </p:cNvSpPr>
          <p:nvPr>
            <p:ph type="ctrTitle"/>
          </p:nvPr>
        </p:nvSpPr>
        <p:spPr>
          <a:xfrm>
            <a:off x="2696845" y="522605"/>
            <a:ext cx="9144000" cy="910590"/>
          </a:xfrm>
        </p:spPr>
        <p:txBody>
          <a:bodyPr/>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1" name="任意多边形 20"/>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
        <p:nvSpPr>
          <p:cNvPr id="23" name="文本框 22"/>
          <p:cNvSpPr txBox="1"/>
          <p:nvPr/>
        </p:nvSpPr>
        <p:spPr>
          <a:xfrm>
            <a:off x="5142865" y="2670810"/>
            <a:ext cx="4848225" cy="193802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a:t>
            </a:r>
            <a:r>
              <a:rPr lang="en-US" sz="2400" dirty="0">
                <a:solidFill>
                  <a:schemeClr val="accent5">
                    <a:lumMod val="75000"/>
                  </a:schemeClr>
                </a:solidFill>
              </a:rPr>
              <a:t>on start</a:t>
            </a:r>
            <a:r>
              <a:rPr sz="2400" dirty="0">
                <a:solidFill>
                  <a:schemeClr val="accent5">
                    <a:lumMod val="75000"/>
                  </a:schemeClr>
                </a:solidFill>
              </a:rPr>
              <a:t>” building block means that when the micro:bi Game Handle is turned on, the blocks in “</a:t>
            </a:r>
            <a:r>
              <a:rPr lang="en-US" sz="2400" dirty="0">
                <a:solidFill>
                  <a:schemeClr val="accent5">
                    <a:lumMod val="75000"/>
                  </a:schemeClr>
                </a:solidFill>
              </a:rPr>
              <a:t>on start</a:t>
            </a:r>
            <a:r>
              <a:rPr sz="2400" dirty="0">
                <a:solidFill>
                  <a:schemeClr val="accent5">
                    <a:lumMod val="75000"/>
                  </a:schemeClr>
                </a:solidFill>
              </a:rPr>
              <a:t>” start executing and execute only once</a:t>
            </a:r>
            <a:r>
              <a:rPr lang="en-US" sz="2400" dirty="0">
                <a:solidFill>
                  <a:schemeClr val="accent5">
                    <a:lumMod val="75000"/>
                  </a:schemeClr>
                </a:solidFill>
              </a:rPr>
              <a:t>.</a:t>
            </a:r>
            <a:endParaRPr lang="en-US" sz="2400" dirty="0">
              <a:solidFill>
                <a:schemeClr val="accent5">
                  <a:lumMod val="75000"/>
                </a:schemeClr>
              </a:solidFill>
            </a:endParaRPr>
          </a:p>
        </p:txBody>
      </p:sp>
      <p:pic>
        <p:nvPicPr>
          <p:cNvPr id="24" name="图片 23"/>
          <p:cNvPicPr>
            <a:picLocks noChangeAspect="1"/>
          </p:cNvPicPr>
          <p:nvPr/>
        </p:nvPicPr>
        <p:blipFill>
          <a:blip r:embed="rId3"/>
          <a:stretch>
            <a:fillRect/>
          </a:stretch>
        </p:blipFill>
        <p:spPr>
          <a:xfrm>
            <a:off x="1544320" y="1717040"/>
            <a:ext cx="3348355" cy="37077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1" name="标题 10"/>
          <p:cNvSpPr/>
          <p:nvPr>
            <p:ph type="ctrTitle"/>
          </p:nvPr>
        </p:nvSpPr>
        <p:spPr/>
        <p:txBody>
          <a:bodyPr/>
          <a:p>
            <a:endParaRPr lang="zh-CN" altLang="en-US"/>
          </a:p>
        </p:txBody>
      </p:sp>
      <p:pic>
        <p:nvPicPr>
          <p:cNvPr id="24" name="图片 23"/>
          <p:cNvPicPr>
            <a:picLocks noChangeAspect="1"/>
          </p:cNvPicPr>
          <p:nvPr/>
        </p:nvPicPr>
        <p:blipFill>
          <a:blip r:embed="rId2"/>
          <a:stretch>
            <a:fillRect/>
          </a:stretch>
        </p:blipFill>
        <p:spPr>
          <a:xfrm>
            <a:off x="1197610" y="1756410"/>
            <a:ext cx="9551035" cy="3629660"/>
          </a:xfrm>
          <a:prstGeom prst="rect">
            <a:avLst/>
          </a:prstGeom>
          <a:ln w="57150">
            <a:solidFill>
              <a:srgbClr val="5B9BD5"/>
            </a:solidFill>
          </a:ln>
        </p:spPr>
      </p:pic>
      <p:sp>
        <p:nvSpPr>
          <p:cNvPr id="26" name="任意多边形 2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17514" y="5177568"/>
            <a:ext cx="724486" cy="458769"/>
            <a:chOff x="560275" y="3433438"/>
            <a:chExt cx="1198188" cy="758734"/>
          </a:xfrm>
        </p:grpSpPr>
        <p:sp>
          <p:nvSpPr>
            <p:cNvPr id="30"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文本框 31"/>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34" name="标题 3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38" name="任意多边形 37"/>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pic>
        <p:nvPicPr>
          <p:cNvPr id="39" name="图片 38"/>
          <p:cNvPicPr>
            <a:picLocks noChangeAspect="1"/>
          </p:cNvPicPr>
          <p:nvPr/>
        </p:nvPicPr>
        <p:blipFill>
          <a:blip r:embed="rId3"/>
          <a:stretch>
            <a:fillRect/>
          </a:stretch>
        </p:blipFill>
        <p:spPr>
          <a:xfrm>
            <a:off x="1539240" y="1815465"/>
            <a:ext cx="3326130" cy="3511550"/>
          </a:xfrm>
          <a:prstGeom prst="rect">
            <a:avLst/>
          </a:prstGeom>
        </p:spPr>
      </p:pic>
      <p:sp>
        <p:nvSpPr>
          <p:cNvPr id="40" name="文本框 39"/>
          <p:cNvSpPr txBox="1"/>
          <p:nvPr/>
        </p:nvSpPr>
        <p:spPr>
          <a:xfrm>
            <a:off x="5142865" y="2670810"/>
            <a:ext cx="4848225" cy="1568450"/>
          </a:xfrm>
          <a:prstGeom prst="rect">
            <a:avLst/>
          </a:prstGeom>
          <a:noFill/>
        </p:spPr>
        <p:txBody>
          <a:bodyPr wrap="square" rtlCol="0">
            <a:spAutoFit/>
          </a:bodyPr>
          <a:p>
            <a:pPr algn="l"/>
            <a:r>
              <a:rPr lang="en-US" altLang="zh-CN" sz="2400" dirty="0">
                <a:solidFill>
                  <a:schemeClr val="accent5">
                    <a:lumMod val="75000"/>
                  </a:schemeClr>
                </a:solidFill>
                <a:latin typeface="微软雅黑 Light" panose="020B0502040204020203" charset="-122"/>
                <a:ea typeface="微软雅黑 Light" panose="020B0502040204020203" charset="-122"/>
              </a:rPr>
              <a:t>     </a:t>
            </a:r>
            <a:r>
              <a:rPr sz="2400" dirty="0">
                <a:solidFill>
                  <a:schemeClr val="accent5">
                    <a:lumMod val="75000"/>
                  </a:schemeClr>
                </a:solidFill>
              </a:rPr>
              <a:t>The “forever” building block means that when the micro:bi Game Handle is turned on, the blocks in “</a:t>
            </a:r>
            <a:r>
              <a:rPr sz="2400" dirty="0">
                <a:solidFill>
                  <a:schemeClr val="accent5">
                    <a:lumMod val="75000"/>
                  </a:schemeClr>
                </a:solidFill>
                <a:sym typeface="+mn-ea"/>
              </a:rPr>
              <a:t>forever</a:t>
            </a:r>
            <a:r>
              <a:rPr sz="2400" dirty="0">
                <a:solidFill>
                  <a:schemeClr val="accent5">
                    <a:lumMod val="75000"/>
                  </a:schemeClr>
                </a:solidFill>
              </a:rPr>
              <a:t>” are repeatedly executed.</a:t>
            </a:r>
            <a:endParaRPr sz="2400" dirty="0">
              <a:solidFill>
                <a:schemeClr val="accent5">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13" name="标题 12"/>
          <p:cNvSpPr/>
          <p:nvPr>
            <p:ph type="ctrTitle"/>
          </p:nvPr>
        </p:nvSpPr>
        <p:spPr/>
        <p:txBody>
          <a:bodyPr/>
          <a:p>
            <a:endParaRPr lang="zh-CN" altLang="en-US"/>
          </a:p>
        </p:txBody>
      </p:sp>
      <p:pic>
        <p:nvPicPr>
          <p:cNvPr id="15" name="图片 14"/>
          <p:cNvPicPr>
            <a:picLocks noChangeAspect="1"/>
          </p:cNvPicPr>
          <p:nvPr/>
        </p:nvPicPr>
        <p:blipFill>
          <a:blip r:embed="rId2"/>
          <a:stretch>
            <a:fillRect/>
          </a:stretch>
        </p:blipFill>
        <p:spPr>
          <a:xfrm>
            <a:off x="1197610" y="1819275"/>
            <a:ext cx="9551035" cy="3629660"/>
          </a:xfrm>
          <a:prstGeom prst="rect">
            <a:avLst/>
          </a:prstGeom>
          <a:ln w="57150">
            <a:solidFill>
              <a:srgbClr val="5B9BD5"/>
            </a:solidFill>
          </a:ln>
        </p:spPr>
      </p:pic>
      <p:sp>
        <p:nvSpPr>
          <p:cNvPr id="16" name="任意多边形 15"/>
          <p:cNvSpPr/>
          <p:nvPr/>
        </p:nvSpPr>
        <p:spPr>
          <a:xfrm>
            <a:off x="567055" y="1280795"/>
            <a:ext cx="1042035" cy="761365"/>
          </a:xfrm>
          <a:custGeom>
            <a:avLst/>
            <a:gdLst>
              <a:gd name="connsiteX0" fmla="*/ 1610751 w 2954216"/>
              <a:gd name="connsiteY0" fmla="*/ 0 h 1807700"/>
              <a:gd name="connsiteX1" fmla="*/ 2504050 w 2954216"/>
              <a:gd name="connsiteY1" fmla="*/ 893299 h 1807700"/>
              <a:gd name="connsiteX2" fmla="*/ 2504050 w 2954216"/>
              <a:gd name="connsiteY2" fmla="*/ 893300 h 1807700"/>
              <a:gd name="connsiteX3" fmla="*/ 2534525 w 2954216"/>
              <a:gd name="connsiteY3" fmla="*/ 893300 h 1807700"/>
              <a:gd name="connsiteX4" fmla="*/ 2954216 w 2954216"/>
              <a:gd name="connsiteY4" fmla="*/ 1312991 h 1807700"/>
              <a:gd name="connsiteX5" fmla="*/ 2954216 w 2954216"/>
              <a:gd name="connsiteY5" fmla="*/ 1388009 h 1807700"/>
              <a:gd name="connsiteX6" fmla="*/ 2534525 w 2954216"/>
              <a:gd name="connsiteY6" fmla="*/ 1807700 h 1807700"/>
              <a:gd name="connsiteX7" fmla="*/ 419691 w 2954216"/>
              <a:gd name="connsiteY7" fmla="*/ 1807700 h 1807700"/>
              <a:gd name="connsiteX8" fmla="*/ 0 w 2954216"/>
              <a:gd name="connsiteY8" fmla="*/ 1388009 h 1807700"/>
              <a:gd name="connsiteX9" fmla="*/ 0 w 2954216"/>
              <a:gd name="connsiteY9" fmla="*/ 1312991 h 1807700"/>
              <a:gd name="connsiteX10" fmla="*/ 335109 w 2954216"/>
              <a:gd name="connsiteY10" fmla="*/ 901827 h 1807700"/>
              <a:gd name="connsiteX11" fmla="*/ 339261 w 2954216"/>
              <a:gd name="connsiteY11" fmla="*/ 901408 h 1807700"/>
              <a:gd name="connsiteX12" fmla="*/ 337624 w 2954216"/>
              <a:gd name="connsiteY12" fmla="*/ 893300 h 1807700"/>
              <a:gd name="connsiteX13" fmla="*/ 604911 w 2954216"/>
              <a:gd name="connsiteY13" fmla="*/ 626013 h 1807700"/>
              <a:gd name="connsiteX14" fmla="*/ 708952 w 2954216"/>
              <a:gd name="connsiteY14" fmla="*/ 647018 h 1807700"/>
              <a:gd name="connsiteX15" fmla="*/ 749358 w 2954216"/>
              <a:gd name="connsiteY15" fmla="*/ 668950 h 1807700"/>
              <a:gd name="connsiteX16" fmla="*/ 787652 w 2954216"/>
              <a:gd name="connsiteY16" fmla="*/ 545587 h 1807700"/>
              <a:gd name="connsiteX17" fmla="*/ 1610751 w 2954216"/>
              <a:gd name="connsiteY17" fmla="*/ 0 h 180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216" h="1807700">
                <a:moveTo>
                  <a:pt x="1610751" y="0"/>
                </a:moveTo>
                <a:cubicBezTo>
                  <a:pt x="2104106" y="0"/>
                  <a:pt x="2504050" y="399944"/>
                  <a:pt x="2504050" y="893299"/>
                </a:cubicBezTo>
                <a:lnTo>
                  <a:pt x="2504050" y="893300"/>
                </a:lnTo>
                <a:lnTo>
                  <a:pt x="2534525" y="893300"/>
                </a:lnTo>
                <a:cubicBezTo>
                  <a:pt x="2766314" y="893300"/>
                  <a:pt x="2954216" y="1081202"/>
                  <a:pt x="2954216" y="1312991"/>
                </a:cubicBezTo>
                <a:lnTo>
                  <a:pt x="2954216" y="1388009"/>
                </a:lnTo>
                <a:cubicBezTo>
                  <a:pt x="2954216" y="1619798"/>
                  <a:pt x="2766314" y="1807700"/>
                  <a:pt x="2534525" y="1807700"/>
                </a:cubicBezTo>
                <a:lnTo>
                  <a:pt x="419691" y="1807700"/>
                </a:lnTo>
                <a:cubicBezTo>
                  <a:pt x="187902" y="1807700"/>
                  <a:pt x="0" y="1619798"/>
                  <a:pt x="0" y="1388009"/>
                </a:cubicBezTo>
                <a:lnTo>
                  <a:pt x="0" y="1312991"/>
                </a:lnTo>
                <a:cubicBezTo>
                  <a:pt x="0" y="1110176"/>
                  <a:pt x="143863" y="940961"/>
                  <a:pt x="335109" y="901827"/>
                </a:cubicBezTo>
                <a:lnTo>
                  <a:pt x="339261" y="901408"/>
                </a:lnTo>
                <a:lnTo>
                  <a:pt x="337624" y="893300"/>
                </a:lnTo>
                <a:cubicBezTo>
                  <a:pt x="337624" y="745681"/>
                  <a:pt x="457292" y="626013"/>
                  <a:pt x="604911" y="626013"/>
                </a:cubicBezTo>
                <a:cubicBezTo>
                  <a:pt x="641816" y="626013"/>
                  <a:pt x="676974" y="633492"/>
                  <a:pt x="708952" y="647018"/>
                </a:cubicBezTo>
                <a:lnTo>
                  <a:pt x="749358" y="668950"/>
                </a:lnTo>
                <a:lnTo>
                  <a:pt x="787652" y="545587"/>
                </a:lnTo>
                <a:cubicBezTo>
                  <a:pt x="923262" y="224968"/>
                  <a:pt x="1240735" y="0"/>
                  <a:pt x="161075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317514" y="5177568"/>
            <a:ext cx="724486" cy="458769"/>
            <a:chOff x="560275" y="3433438"/>
            <a:chExt cx="1198188" cy="758734"/>
          </a:xfrm>
        </p:grpSpPr>
        <p:sp>
          <p:nvSpPr>
            <p:cNvPr id="18" name="直角三角形 32"/>
            <p:cNvSpPr/>
            <p:nvPr/>
          </p:nvSpPr>
          <p:spPr>
            <a:xfrm rot="16200000">
              <a:off x="1011658" y="3444456"/>
              <a:ext cx="295422" cy="1198188"/>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0 w 379828"/>
                <a:gd name="connsiteY0-2" fmla="*/ 1378634 h 1772529"/>
                <a:gd name="connsiteX1-3" fmla="*/ 0 w 379828"/>
                <a:gd name="connsiteY1-4" fmla="*/ 0 h 1772529"/>
                <a:gd name="connsiteX2-5" fmla="*/ 379828 w 379828"/>
                <a:gd name="connsiteY2-6" fmla="*/ 1772529 h 1772529"/>
                <a:gd name="connsiteX3-7" fmla="*/ 0 w 379828"/>
                <a:gd name="connsiteY3-8" fmla="*/ 1378634 h 1772529"/>
                <a:gd name="connsiteX0-9" fmla="*/ 0 w 295422"/>
                <a:gd name="connsiteY0-10" fmla="*/ 1378634 h 1631855"/>
                <a:gd name="connsiteX1-11" fmla="*/ 0 w 295422"/>
                <a:gd name="connsiteY1-12" fmla="*/ 0 h 1631855"/>
                <a:gd name="connsiteX2-13" fmla="*/ 295422 w 295422"/>
                <a:gd name="connsiteY2-14" fmla="*/ 1631855 h 1631855"/>
                <a:gd name="connsiteX3-15" fmla="*/ 0 w 295422"/>
                <a:gd name="connsiteY3-16" fmla="*/ 1378634 h 1631855"/>
              </a:gdLst>
              <a:ahLst/>
              <a:cxnLst>
                <a:cxn ang="0">
                  <a:pos x="connsiteX0-1" y="connsiteY0-2"/>
                </a:cxn>
                <a:cxn ang="0">
                  <a:pos x="connsiteX1-3" y="connsiteY1-4"/>
                </a:cxn>
                <a:cxn ang="0">
                  <a:pos x="connsiteX2-5" y="connsiteY2-6"/>
                </a:cxn>
                <a:cxn ang="0">
                  <a:pos x="connsiteX3-7" y="connsiteY3-8"/>
                </a:cxn>
              </a:cxnLst>
              <a:rect l="l" t="t" r="r" b="b"/>
              <a:pathLst>
                <a:path w="295422" h="1631855">
                  <a:moveTo>
                    <a:pt x="0" y="1378634"/>
                  </a:moveTo>
                  <a:lnTo>
                    <a:pt x="0" y="0"/>
                  </a:lnTo>
                  <a:lnTo>
                    <a:pt x="295422" y="1631855"/>
                  </a:lnTo>
                  <a:lnTo>
                    <a:pt x="0" y="137863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直角三角形 20"/>
            <p:cNvSpPr/>
            <p:nvPr/>
          </p:nvSpPr>
          <p:spPr>
            <a:xfrm>
              <a:off x="890708" y="3433438"/>
              <a:ext cx="675249" cy="758734"/>
            </a:xfrm>
            <a:custGeom>
              <a:avLst/>
              <a:gdLst>
                <a:gd name="connsiteX0" fmla="*/ 0 w 379828"/>
                <a:gd name="connsiteY0" fmla="*/ 1378634 h 1378634"/>
                <a:gd name="connsiteX1" fmla="*/ 0 w 379828"/>
                <a:gd name="connsiteY1" fmla="*/ 0 h 1378634"/>
                <a:gd name="connsiteX2" fmla="*/ 379828 w 379828"/>
                <a:gd name="connsiteY2" fmla="*/ 1378634 h 1378634"/>
                <a:gd name="connsiteX3" fmla="*/ 0 w 379828"/>
                <a:gd name="connsiteY3" fmla="*/ 1378634 h 1378634"/>
                <a:gd name="connsiteX0-1" fmla="*/ 295421 w 675249"/>
                <a:gd name="connsiteY0-2" fmla="*/ 1209822 h 1209822"/>
                <a:gd name="connsiteX1-3" fmla="*/ 0 w 675249"/>
                <a:gd name="connsiteY1-4" fmla="*/ 0 h 1209822"/>
                <a:gd name="connsiteX2-5" fmla="*/ 675249 w 675249"/>
                <a:gd name="connsiteY2-6" fmla="*/ 1209822 h 1209822"/>
                <a:gd name="connsiteX3-7" fmla="*/ 295421 w 675249"/>
                <a:gd name="connsiteY3-8" fmla="*/ 1209822 h 1209822"/>
              </a:gdLst>
              <a:ahLst/>
              <a:cxnLst>
                <a:cxn ang="0">
                  <a:pos x="connsiteX0-1" y="connsiteY0-2"/>
                </a:cxn>
                <a:cxn ang="0">
                  <a:pos x="connsiteX1-3" y="connsiteY1-4"/>
                </a:cxn>
                <a:cxn ang="0">
                  <a:pos x="connsiteX2-5" y="connsiteY2-6"/>
                </a:cxn>
                <a:cxn ang="0">
                  <a:pos x="connsiteX3-7" y="connsiteY3-8"/>
                </a:cxn>
              </a:cxnLst>
              <a:rect l="l" t="t" r="r" b="b"/>
              <a:pathLst>
                <a:path w="675249" h="1209822">
                  <a:moveTo>
                    <a:pt x="295421" y="1209822"/>
                  </a:moveTo>
                  <a:lnTo>
                    <a:pt x="0" y="0"/>
                  </a:lnTo>
                  <a:lnTo>
                    <a:pt x="675249" y="1209822"/>
                  </a:lnTo>
                  <a:lnTo>
                    <a:pt x="295421" y="12098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flipH="1">
            <a:off x="567055" y="1520190"/>
            <a:ext cx="1158875" cy="521970"/>
          </a:xfrm>
          <a:prstGeom prst="rect">
            <a:avLst/>
          </a:prstGeom>
          <a:noFill/>
        </p:spPr>
        <p:txBody>
          <a:bodyPr wrap="square" rtlCol="0">
            <a:spAutoFit/>
          </a:bodyPr>
          <a:p>
            <a:r>
              <a:rPr lang="en-US" altLang="zh-CN" sz="2800" dirty="0" smtClean="0">
                <a:solidFill>
                  <a:schemeClr val="accent5">
                    <a:lumMod val="75000"/>
                  </a:schemeClr>
                </a:solidFill>
                <a:latin typeface="方正少儿_GBK" panose="02000000000000000000" charset="-122"/>
                <a:ea typeface="方正少儿_GBK" panose="02000000000000000000" charset="-122"/>
              </a:rPr>
              <a:t>Part3</a:t>
            </a:r>
            <a:endParaRPr lang="en-US" altLang="zh-CN" sz="2800" dirty="0" smtClean="0">
              <a:solidFill>
                <a:schemeClr val="accent5">
                  <a:lumMod val="75000"/>
                </a:schemeClr>
              </a:solidFill>
              <a:latin typeface="方正少儿_GBK" panose="02000000000000000000" charset="-122"/>
              <a:ea typeface="方正少儿_GBK" panose="02000000000000000000" charset="-122"/>
            </a:endParaRPr>
          </a:p>
        </p:txBody>
      </p:sp>
      <p:sp>
        <p:nvSpPr>
          <p:cNvPr id="21" name="文本框 20"/>
          <p:cNvSpPr txBox="1"/>
          <p:nvPr/>
        </p:nvSpPr>
        <p:spPr>
          <a:xfrm>
            <a:off x="5562600" y="2042160"/>
            <a:ext cx="5170170" cy="398780"/>
          </a:xfrm>
          <a:prstGeom prst="rect">
            <a:avLst/>
          </a:prstGeom>
          <a:noFill/>
        </p:spPr>
        <p:txBody>
          <a:bodyPr wrap="square" rtlCol="0">
            <a:spAutoFit/>
          </a:bodyPr>
          <a:p>
            <a:pPr algn="l"/>
            <a:r>
              <a:rPr sz="2000" dirty="0">
                <a:solidFill>
                  <a:schemeClr val="accent5">
                    <a:lumMod val="75000"/>
                  </a:schemeClr>
                </a:solidFill>
              </a:rPr>
              <a:t>If a value is true, then do some statements.</a:t>
            </a:r>
            <a:endParaRPr sz="2000" dirty="0">
              <a:solidFill>
                <a:schemeClr val="accent5">
                  <a:lumMod val="75000"/>
                </a:schemeClr>
              </a:solidFill>
            </a:endParaRPr>
          </a:p>
        </p:txBody>
      </p:sp>
      <p:sp>
        <p:nvSpPr>
          <p:cNvPr id="22" name="文本框 21"/>
          <p:cNvSpPr txBox="1"/>
          <p:nvPr/>
        </p:nvSpPr>
        <p:spPr>
          <a:xfrm>
            <a:off x="5562600" y="3551555"/>
            <a:ext cx="5267325" cy="922020"/>
          </a:xfrm>
          <a:prstGeom prst="rect">
            <a:avLst/>
          </a:prstGeom>
          <a:noFill/>
        </p:spPr>
        <p:txBody>
          <a:bodyPr wrap="square" rtlCol="0">
            <a:spAutoFit/>
          </a:bodyPr>
          <a:p>
            <a:pPr algn="l"/>
            <a:r>
              <a:rPr dirty="0">
                <a:solidFill>
                  <a:schemeClr val="accent5">
                    <a:lumMod val="75000"/>
                  </a:schemeClr>
                </a:solidFill>
              </a:rPr>
              <a:t>For example: If the B1 button of the handle is pressed, the dot matrix display character R is executed. If the B1 button is not pressed, it will not be executed.</a:t>
            </a:r>
            <a:endParaRPr dirty="0">
              <a:solidFill>
                <a:schemeClr val="accent5">
                  <a:lumMod val="75000"/>
                </a:schemeClr>
              </a:solidFill>
            </a:endParaRPr>
          </a:p>
        </p:txBody>
      </p:sp>
      <p:pic>
        <p:nvPicPr>
          <p:cNvPr id="23" name="图片 22"/>
          <p:cNvPicPr>
            <a:picLocks noChangeAspect="1"/>
          </p:cNvPicPr>
          <p:nvPr/>
        </p:nvPicPr>
        <p:blipFill>
          <a:blip r:embed="rId3"/>
          <a:stretch>
            <a:fillRect/>
          </a:stretch>
        </p:blipFill>
        <p:spPr>
          <a:xfrm>
            <a:off x="1414145" y="1875155"/>
            <a:ext cx="3660775" cy="3518535"/>
          </a:xfrm>
          <a:prstGeom prst="rect">
            <a:avLst/>
          </a:prstGeom>
        </p:spPr>
      </p:pic>
      <p:pic>
        <p:nvPicPr>
          <p:cNvPr id="24" name="图片 23"/>
          <p:cNvPicPr>
            <a:picLocks noChangeAspect="1"/>
          </p:cNvPicPr>
          <p:nvPr/>
        </p:nvPicPr>
        <p:blipFill>
          <a:blip r:embed="rId4"/>
          <a:stretch>
            <a:fillRect/>
          </a:stretch>
        </p:blipFill>
        <p:spPr>
          <a:xfrm>
            <a:off x="5680710" y="2550795"/>
            <a:ext cx="4135755" cy="890905"/>
          </a:xfrm>
          <a:prstGeom prst="rect">
            <a:avLst/>
          </a:prstGeom>
        </p:spPr>
      </p:pic>
      <p:sp>
        <p:nvSpPr>
          <p:cNvPr id="26" name="标题 23"/>
          <p:cNvSpPr>
            <a:spLocks noGrp="1"/>
          </p:cNvSpPr>
          <p:nvPr/>
        </p:nvSpPr>
        <p:spPr>
          <a:xfrm>
            <a:off x="2696845" y="522605"/>
            <a:ext cx="9144000" cy="9105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a:solidFill>
                  <a:schemeClr val="accent2"/>
                </a:solidFill>
                <a:latin typeface="+mn-lt"/>
                <a:ea typeface="微软雅黑" panose="020B0503020204020204" charset="-122"/>
                <a:cs typeface="+mn-lt"/>
              </a:rPr>
              <a:t>micro:bit p</a:t>
            </a:r>
            <a:r>
              <a:rPr lang="zh-CN" altLang="en-US" sz="3600">
                <a:solidFill>
                  <a:schemeClr val="accent2"/>
                </a:solidFill>
                <a:latin typeface="+mn-lt"/>
                <a:ea typeface="微软雅黑" panose="020B0503020204020204" charset="-122"/>
                <a:cs typeface="+mn-lt"/>
              </a:rPr>
              <a:t>rogramming tutorial</a:t>
            </a:r>
            <a:endParaRPr lang="zh-CN" altLang="en-US" sz="3600">
              <a:solidFill>
                <a:schemeClr val="accent2"/>
              </a:solidFill>
              <a:latin typeface="+mn-lt"/>
              <a:ea typeface="微软雅黑" panose="020B0503020204020204" charset="-122"/>
              <a:cs typeface="+mn-lt"/>
            </a:endParaRPr>
          </a:p>
        </p:txBody>
      </p:sp>
      <p:sp>
        <p:nvSpPr>
          <p:cNvPr id="27" name="任意多边形 26"/>
          <p:cNvSpPr/>
          <p:nvPr/>
        </p:nvSpPr>
        <p:spPr>
          <a:xfrm>
            <a:off x="408940" y="5568315"/>
            <a:ext cx="11335385" cy="897255"/>
          </a:xfrm>
          <a:custGeom>
            <a:avLst/>
            <a:gdLst>
              <a:gd name="connsiteX0" fmla="*/ 10993060 w 12192000"/>
              <a:gd name="connsiteY0" fmla="*/ 0 h 1337515"/>
              <a:gd name="connsiteX1" fmla="*/ 12119884 w 12192000"/>
              <a:gd name="connsiteY1" fmla="*/ 344197 h 1337515"/>
              <a:gd name="connsiteX2" fmla="*/ 12192000 w 12192000"/>
              <a:gd name="connsiteY2" fmla="*/ 396792 h 1337515"/>
              <a:gd name="connsiteX3" fmla="*/ 12192000 w 12192000"/>
              <a:gd name="connsiteY3" fmla="*/ 1337515 h 1337515"/>
              <a:gd name="connsiteX4" fmla="*/ 6775368 w 12192000"/>
              <a:gd name="connsiteY4" fmla="*/ 1337515 h 1337515"/>
              <a:gd name="connsiteX5" fmla="*/ 6783200 w 12192000"/>
              <a:gd name="connsiteY5" fmla="*/ 1333742 h 1337515"/>
              <a:gd name="connsiteX6" fmla="*/ 7210941 w 12192000"/>
              <a:gd name="connsiteY6" fmla="*/ 1247385 h 1337515"/>
              <a:gd name="connsiteX7" fmla="*/ 7537720 w 12192000"/>
              <a:gd name="connsiteY7" fmla="*/ 1296790 h 1337515"/>
              <a:gd name="connsiteX8" fmla="*/ 7626370 w 12192000"/>
              <a:gd name="connsiteY8" fmla="*/ 1329236 h 1337515"/>
              <a:gd name="connsiteX9" fmla="*/ 7687424 w 12192000"/>
              <a:gd name="connsiteY9" fmla="*/ 1273746 h 1337515"/>
              <a:gd name="connsiteX10" fmla="*/ 8386426 w 12192000"/>
              <a:gd name="connsiteY10" fmla="*/ 1022811 h 1337515"/>
              <a:gd name="connsiteX11" fmla="*/ 8814167 w 12192000"/>
              <a:gd name="connsiteY11" fmla="*/ 1109168 h 1337515"/>
              <a:gd name="connsiteX12" fmla="*/ 8830204 w 12192000"/>
              <a:gd name="connsiteY12" fmla="*/ 1116894 h 1337515"/>
              <a:gd name="connsiteX13" fmla="*/ 8845482 w 12192000"/>
              <a:gd name="connsiteY13" fmla="*/ 1067677 h 1337515"/>
              <a:gd name="connsiteX14" fmla="*/ 9251972 w 12192000"/>
              <a:gd name="connsiteY14" fmla="*/ 798237 h 1337515"/>
              <a:gd name="connsiteX15" fmla="*/ 9340881 w 12192000"/>
              <a:gd name="connsiteY15" fmla="*/ 807200 h 1337515"/>
              <a:gd name="connsiteX16" fmla="*/ 9374830 w 12192000"/>
              <a:gd name="connsiteY16" fmla="*/ 817739 h 1337515"/>
              <a:gd name="connsiteX17" fmla="*/ 9437886 w 12192000"/>
              <a:gd name="connsiteY17" fmla="*/ 733416 h 1337515"/>
              <a:gd name="connsiteX18" fmla="*/ 10993060 w 12192000"/>
              <a:gd name="connsiteY18" fmla="*/ 0 h 1337515"/>
              <a:gd name="connsiteX19" fmla="*/ 1198940 w 12192000"/>
              <a:gd name="connsiteY19" fmla="*/ 0 h 1337515"/>
              <a:gd name="connsiteX20" fmla="*/ 2754114 w 12192000"/>
              <a:gd name="connsiteY20" fmla="*/ 733416 h 1337515"/>
              <a:gd name="connsiteX21" fmla="*/ 2817170 w 12192000"/>
              <a:gd name="connsiteY21" fmla="*/ 817739 h 1337515"/>
              <a:gd name="connsiteX22" fmla="*/ 2851119 w 12192000"/>
              <a:gd name="connsiteY22" fmla="*/ 807200 h 1337515"/>
              <a:gd name="connsiteX23" fmla="*/ 2940028 w 12192000"/>
              <a:gd name="connsiteY23" fmla="*/ 798237 h 1337515"/>
              <a:gd name="connsiteX24" fmla="*/ 3346518 w 12192000"/>
              <a:gd name="connsiteY24" fmla="*/ 1067677 h 1337515"/>
              <a:gd name="connsiteX25" fmla="*/ 3361796 w 12192000"/>
              <a:gd name="connsiteY25" fmla="*/ 1116894 h 1337515"/>
              <a:gd name="connsiteX26" fmla="*/ 3377833 w 12192000"/>
              <a:gd name="connsiteY26" fmla="*/ 1109168 h 1337515"/>
              <a:gd name="connsiteX27" fmla="*/ 3805574 w 12192000"/>
              <a:gd name="connsiteY27" fmla="*/ 1022811 h 1337515"/>
              <a:gd name="connsiteX28" fmla="*/ 4504578 w 12192000"/>
              <a:gd name="connsiteY28" fmla="*/ 1273746 h 1337515"/>
              <a:gd name="connsiteX29" fmla="*/ 4565630 w 12192000"/>
              <a:gd name="connsiteY29" fmla="*/ 1329236 h 1337515"/>
              <a:gd name="connsiteX30" fmla="*/ 4654282 w 12192000"/>
              <a:gd name="connsiteY30" fmla="*/ 1296790 h 1337515"/>
              <a:gd name="connsiteX31" fmla="*/ 4981061 w 12192000"/>
              <a:gd name="connsiteY31" fmla="*/ 1247385 h 1337515"/>
              <a:gd name="connsiteX32" fmla="*/ 5408801 w 12192000"/>
              <a:gd name="connsiteY32" fmla="*/ 1333742 h 1337515"/>
              <a:gd name="connsiteX33" fmla="*/ 5416634 w 12192000"/>
              <a:gd name="connsiteY33" fmla="*/ 1337515 h 1337515"/>
              <a:gd name="connsiteX34" fmla="*/ 0 w 12192000"/>
              <a:gd name="connsiteY34" fmla="*/ 1337515 h 1337515"/>
              <a:gd name="connsiteX35" fmla="*/ 0 w 12192000"/>
              <a:gd name="connsiteY35" fmla="*/ 396792 h 1337515"/>
              <a:gd name="connsiteX36" fmla="*/ 72117 w 12192000"/>
              <a:gd name="connsiteY36" fmla="*/ 344197 h 1337515"/>
              <a:gd name="connsiteX37" fmla="*/ 1198940 w 12192000"/>
              <a:gd name="connsiteY37" fmla="*/ 0 h 133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1337515">
                <a:moveTo>
                  <a:pt x="10993060" y="0"/>
                </a:moveTo>
                <a:cubicBezTo>
                  <a:pt x="11410460" y="0"/>
                  <a:pt x="11798225" y="126889"/>
                  <a:pt x="12119884" y="344197"/>
                </a:cubicBezTo>
                <a:lnTo>
                  <a:pt x="12192000" y="396792"/>
                </a:lnTo>
                <a:lnTo>
                  <a:pt x="12192000" y="1337515"/>
                </a:lnTo>
                <a:lnTo>
                  <a:pt x="6775368" y="1337515"/>
                </a:lnTo>
                <a:lnTo>
                  <a:pt x="6783200" y="1333742"/>
                </a:lnTo>
                <a:cubicBezTo>
                  <a:pt x="6914670" y="1278135"/>
                  <a:pt x="7059215" y="1247385"/>
                  <a:pt x="7210941" y="1247385"/>
                </a:cubicBezTo>
                <a:cubicBezTo>
                  <a:pt x="7324735" y="1247385"/>
                  <a:pt x="7434490" y="1264682"/>
                  <a:pt x="7537720" y="1296790"/>
                </a:cubicBezTo>
                <a:lnTo>
                  <a:pt x="7626370" y="1329236"/>
                </a:lnTo>
                <a:lnTo>
                  <a:pt x="7687424" y="1273746"/>
                </a:lnTo>
                <a:cubicBezTo>
                  <a:pt x="7877379" y="1116982"/>
                  <a:pt x="8120905" y="1022811"/>
                  <a:pt x="8386426" y="1022811"/>
                </a:cubicBezTo>
                <a:cubicBezTo>
                  <a:pt x="8538152" y="1022811"/>
                  <a:pt x="8682696" y="1053561"/>
                  <a:pt x="8814167" y="1109168"/>
                </a:cubicBezTo>
                <a:lnTo>
                  <a:pt x="8830204" y="1116894"/>
                </a:lnTo>
                <a:lnTo>
                  <a:pt x="8845482" y="1067677"/>
                </a:lnTo>
                <a:cubicBezTo>
                  <a:pt x="8912454" y="909338"/>
                  <a:pt x="9069238" y="798237"/>
                  <a:pt x="9251972" y="798237"/>
                </a:cubicBezTo>
                <a:cubicBezTo>
                  <a:pt x="9282428" y="798237"/>
                  <a:pt x="9312162" y="801323"/>
                  <a:pt x="9340881" y="807200"/>
                </a:cubicBezTo>
                <a:lnTo>
                  <a:pt x="9374830" y="817739"/>
                </a:lnTo>
                <a:lnTo>
                  <a:pt x="9437886" y="733416"/>
                </a:lnTo>
                <a:cubicBezTo>
                  <a:pt x="9807538" y="285501"/>
                  <a:pt x="10366958" y="0"/>
                  <a:pt x="10993060" y="0"/>
                </a:cubicBezTo>
                <a:close/>
                <a:moveTo>
                  <a:pt x="1198940" y="0"/>
                </a:moveTo>
                <a:cubicBezTo>
                  <a:pt x="1825044" y="0"/>
                  <a:pt x="2384462" y="285501"/>
                  <a:pt x="2754114" y="733416"/>
                </a:cubicBezTo>
                <a:lnTo>
                  <a:pt x="2817170" y="817739"/>
                </a:lnTo>
                <a:lnTo>
                  <a:pt x="2851119" y="807200"/>
                </a:lnTo>
                <a:cubicBezTo>
                  <a:pt x="2879838" y="801323"/>
                  <a:pt x="2909572" y="798237"/>
                  <a:pt x="2940028" y="798237"/>
                </a:cubicBezTo>
                <a:cubicBezTo>
                  <a:pt x="3122762" y="798237"/>
                  <a:pt x="3279546" y="909338"/>
                  <a:pt x="3346518" y="1067677"/>
                </a:cubicBezTo>
                <a:lnTo>
                  <a:pt x="3361796" y="1116894"/>
                </a:lnTo>
                <a:lnTo>
                  <a:pt x="3377833" y="1109168"/>
                </a:lnTo>
                <a:cubicBezTo>
                  <a:pt x="3509304" y="1053561"/>
                  <a:pt x="3653848" y="1022811"/>
                  <a:pt x="3805574" y="1022811"/>
                </a:cubicBezTo>
                <a:cubicBezTo>
                  <a:pt x="4071095" y="1022811"/>
                  <a:pt x="4314623" y="1116982"/>
                  <a:pt x="4504578" y="1273746"/>
                </a:cubicBezTo>
                <a:lnTo>
                  <a:pt x="4565630" y="1329236"/>
                </a:lnTo>
                <a:lnTo>
                  <a:pt x="4654282" y="1296790"/>
                </a:lnTo>
                <a:cubicBezTo>
                  <a:pt x="4757511" y="1264682"/>
                  <a:pt x="4867265" y="1247385"/>
                  <a:pt x="4981061" y="1247385"/>
                </a:cubicBezTo>
                <a:cubicBezTo>
                  <a:pt x="5132787" y="1247385"/>
                  <a:pt x="5277331" y="1278135"/>
                  <a:pt x="5408801" y="1333742"/>
                </a:cubicBezTo>
                <a:lnTo>
                  <a:pt x="5416634" y="1337515"/>
                </a:lnTo>
                <a:lnTo>
                  <a:pt x="0" y="1337515"/>
                </a:lnTo>
                <a:lnTo>
                  <a:pt x="0" y="396792"/>
                </a:lnTo>
                <a:lnTo>
                  <a:pt x="72117" y="344197"/>
                </a:lnTo>
                <a:cubicBezTo>
                  <a:pt x="393775" y="126889"/>
                  <a:pt x="781540" y="0"/>
                  <a:pt x="119894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bg1"/>
                </a:solidFill>
                <a:latin typeface="微软雅黑" panose="020B0503020204020204" charset="-122"/>
                <a:ea typeface="微软雅黑" panose="020B0503020204020204" charset="-122"/>
                <a:sym typeface="+mn-ea"/>
              </a:rPr>
              <a:t> Yahboom</a:t>
            </a:r>
            <a:r>
              <a:rPr lang="zh-CN" altLang="en-US" sz="2800">
                <a:solidFill>
                  <a:schemeClr val="bg1"/>
                </a:solidFill>
                <a:latin typeface="微软雅黑" panose="020B0503020204020204" charset="-122"/>
                <a:ea typeface="微软雅黑" panose="020B0503020204020204" charset="-122"/>
                <a:sym typeface="+mn-ea"/>
              </a:rPr>
              <a:t>     </a:t>
            </a:r>
            <a:r>
              <a:rPr lang="en-US" altLang="zh-CN" sz="2800">
                <a:solidFill>
                  <a:schemeClr val="bg1"/>
                </a:solidFill>
                <a:latin typeface="微软雅黑" panose="020B0503020204020204" charset="-122"/>
                <a:ea typeface="微软雅黑" panose="020B0503020204020204" charset="-122"/>
                <a:sym typeface="+mn-ea"/>
              </a:rPr>
              <a:t>micro:bit t</a:t>
            </a:r>
            <a:r>
              <a:rPr lang="zh-CN" altLang="en-US" sz="2800">
                <a:solidFill>
                  <a:schemeClr val="bg1"/>
                </a:solidFill>
                <a:latin typeface="微软雅黑" panose="020B0503020204020204" charset="-122"/>
                <a:ea typeface="微软雅黑" panose="020B0503020204020204" charset="-122"/>
                <a:sym typeface="+mn-ea"/>
              </a:rPr>
              <a:t>utorial</a:t>
            </a:r>
            <a:endParaRPr lang="zh-CN" altLang="en-US" sz="280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3580</Words>
  <Application>WPS 演示</Application>
  <PresentationFormat>宽屏</PresentationFormat>
  <Paragraphs>177</Paragraphs>
  <Slides>17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宋体</vt:lpstr>
      <vt:lpstr>Wingdings</vt:lpstr>
      <vt:lpstr>微软雅黑</vt:lpstr>
      <vt:lpstr>方正少儿_GBK</vt:lpstr>
      <vt:lpstr>黑体</vt:lpstr>
      <vt:lpstr>微软雅黑 Light</vt:lpstr>
      <vt:lpstr>方正喵呜体</vt:lpstr>
      <vt:lpstr>Calibri</vt:lpstr>
      <vt:lpstr>Arial Unicode MS</vt:lpstr>
      <vt:lpstr>Calibri Light</vt:lpstr>
      <vt:lpstr>Office 主题</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micro：bit编程教程</vt:lpstr>
      <vt:lpstr>micro：bit编程教程</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lpstr>micro:bit programming tutorial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公孙绿萼</cp:lastModifiedBy>
  <cp:revision>75</cp:revision>
  <dcterms:created xsi:type="dcterms:W3CDTF">2018-09-06T08:46:00Z</dcterms:created>
  <dcterms:modified xsi:type="dcterms:W3CDTF">2018-10-09T09:11:28Z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